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4"/>
  </p:notesMasterIdLst>
  <p:handoutMasterIdLst>
    <p:handoutMasterId r:id="rId75"/>
  </p:handoutMasterIdLst>
  <p:sldIdLst>
    <p:sldId id="326" r:id="rId2"/>
    <p:sldId id="258" r:id="rId3"/>
    <p:sldId id="327" r:id="rId4"/>
    <p:sldId id="328" r:id="rId5"/>
    <p:sldId id="329"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Lst>
  <p:sldSz cx="12192000" cy="6858000"/>
  <p:notesSz cx="7021513" cy="93075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4" autoAdjust="0"/>
    <p:restoredTop sz="72714" autoAdjust="0"/>
  </p:normalViewPr>
  <p:slideViewPr>
    <p:cSldViewPr snapToGrid="0">
      <p:cViewPr varScale="1">
        <p:scale>
          <a:sx n="83" d="100"/>
          <a:sy n="83" d="100"/>
        </p:scale>
        <p:origin x="1386"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 Id="rId5" Type="http://schemas.openxmlformats.org/officeDocument/2006/relationships/image" Target="../media/image78.wmf"/><Relationship Id="rId4" Type="http://schemas.openxmlformats.org/officeDocument/2006/relationships/image" Target="../media/image7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2656" cy="466992"/>
          </a:xfrm>
          <a:prstGeom prst="rect">
            <a:avLst/>
          </a:prstGeom>
        </p:spPr>
        <p:txBody>
          <a:bodyPr vert="horz" lIns="93305" tIns="46653" rIns="93305" bIns="46653" rtlCol="0"/>
          <a:lstStyle>
            <a:lvl1pPr algn="l">
              <a:defRPr sz="1200"/>
            </a:lvl1pPr>
          </a:lstStyle>
          <a:p>
            <a:endParaRPr lang="en-GB"/>
          </a:p>
        </p:txBody>
      </p:sp>
      <p:sp>
        <p:nvSpPr>
          <p:cNvPr id="3" name="Date Placeholder 2"/>
          <p:cNvSpPr>
            <a:spLocks noGrp="1"/>
          </p:cNvSpPr>
          <p:nvPr>
            <p:ph type="dt" sz="quarter" idx="1"/>
          </p:nvPr>
        </p:nvSpPr>
        <p:spPr>
          <a:xfrm>
            <a:off x="3977232" y="0"/>
            <a:ext cx="3042656" cy="466992"/>
          </a:xfrm>
          <a:prstGeom prst="rect">
            <a:avLst/>
          </a:prstGeom>
        </p:spPr>
        <p:txBody>
          <a:bodyPr vert="horz" lIns="93305" tIns="46653" rIns="93305" bIns="46653" rtlCol="0"/>
          <a:lstStyle>
            <a:lvl1pPr algn="r">
              <a:defRPr sz="1200"/>
            </a:lvl1pPr>
          </a:lstStyle>
          <a:p>
            <a:fld id="{D388BD69-7E3D-4560-93A5-25C382E04AC0}" type="datetimeFigureOut">
              <a:rPr lang="en-GB" smtClean="0"/>
              <a:t>15/02/2017</a:t>
            </a:fld>
            <a:endParaRPr lang="en-GB"/>
          </a:p>
        </p:txBody>
      </p:sp>
      <p:sp>
        <p:nvSpPr>
          <p:cNvPr id="4" name="Footer Placeholder 3"/>
          <p:cNvSpPr>
            <a:spLocks noGrp="1"/>
          </p:cNvSpPr>
          <p:nvPr>
            <p:ph type="ftr" sz="quarter" idx="2"/>
          </p:nvPr>
        </p:nvSpPr>
        <p:spPr>
          <a:xfrm>
            <a:off x="0" y="8840522"/>
            <a:ext cx="3042656" cy="466991"/>
          </a:xfrm>
          <a:prstGeom prst="rect">
            <a:avLst/>
          </a:prstGeom>
        </p:spPr>
        <p:txBody>
          <a:bodyPr vert="horz" lIns="93305" tIns="46653" rIns="93305" bIns="46653" rtlCol="0" anchor="b"/>
          <a:lstStyle>
            <a:lvl1pPr algn="l">
              <a:defRPr sz="1200"/>
            </a:lvl1pPr>
          </a:lstStyle>
          <a:p>
            <a:endParaRPr lang="en-GB"/>
          </a:p>
        </p:txBody>
      </p:sp>
      <p:sp>
        <p:nvSpPr>
          <p:cNvPr id="5" name="Slide Number Placeholder 4"/>
          <p:cNvSpPr>
            <a:spLocks noGrp="1"/>
          </p:cNvSpPr>
          <p:nvPr>
            <p:ph type="sldNum" sz="quarter" idx="3"/>
          </p:nvPr>
        </p:nvSpPr>
        <p:spPr>
          <a:xfrm>
            <a:off x="3977232" y="8840522"/>
            <a:ext cx="3042656" cy="466991"/>
          </a:xfrm>
          <a:prstGeom prst="rect">
            <a:avLst/>
          </a:prstGeom>
        </p:spPr>
        <p:txBody>
          <a:bodyPr vert="horz" lIns="93305" tIns="46653" rIns="93305" bIns="46653" rtlCol="0" anchor="b"/>
          <a:lstStyle>
            <a:lvl1pPr algn="r">
              <a:defRPr sz="1200"/>
            </a:lvl1pPr>
          </a:lstStyle>
          <a:p>
            <a:fld id="{7B88CA5C-14EB-46D2-AADA-A32DC008CFEC}" type="slidenum">
              <a:rPr lang="en-GB" smtClean="0"/>
              <a:t>‹#›</a:t>
            </a:fld>
            <a:endParaRPr lang="en-GB"/>
          </a:p>
        </p:txBody>
      </p:sp>
    </p:spTree>
    <p:extLst>
      <p:ext uri="{BB962C8B-B14F-4D97-AF65-F5344CB8AC3E}">
        <p14:creationId xmlns:p14="http://schemas.microsoft.com/office/powerpoint/2010/main" val="35228130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2656" cy="465376"/>
          </a:xfrm>
          <a:prstGeom prst="rect">
            <a:avLst/>
          </a:prstGeom>
        </p:spPr>
        <p:txBody>
          <a:bodyPr vert="horz" lIns="93305" tIns="46653" rIns="93305" bIns="46653" rtlCol="0"/>
          <a:lstStyle>
            <a:lvl1pPr algn="l">
              <a:defRPr sz="1200"/>
            </a:lvl1pPr>
          </a:lstStyle>
          <a:p>
            <a:endParaRPr lang="en-GB"/>
          </a:p>
        </p:txBody>
      </p:sp>
      <p:sp>
        <p:nvSpPr>
          <p:cNvPr id="3" name="Date Placeholder 2"/>
          <p:cNvSpPr>
            <a:spLocks noGrp="1"/>
          </p:cNvSpPr>
          <p:nvPr>
            <p:ph type="dt" idx="1"/>
          </p:nvPr>
        </p:nvSpPr>
        <p:spPr>
          <a:xfrm>
            <a:off x="3977232" y="0"/>
            <a:ext cx="3042656" cy="465376"/>
          </a:xfrm>
          <a:prstGeom prst="rect">
            <a:avLst/>
          </a:prstGeom>
        </p:spPr>
        <p:txBody>
          <a:bodyPr vert="horz" lIns="93305" tIns="46653" rIns="93305" bIns="46653" rtlCol="0"/>
          <a:lstStyle>
            <a:lvl1pPr algn="r">
              <a:defRPr sz="1200"/>
            </a:lvl1pPr>
          </a:lstStyle>
          <a:p>
            <a:fld id="{ED43F271-CE4C-4417-BC50-17764D1A5A30}" type="datetimeFigureOut">
              <a:rPr lang="en-US" smtClean="0"/>
              <a:pPr/>
              <a:t>2/15/2017</a:t>
            </a:fld>
            <a:endParaRPr lang="en-GB"/>
          </a:p>
        </p:txBody>
      </p:sp>
      <p:sp>
        <p:nvSpPr>
          <p:cNvPr id="4" name="Slide Image Placeholder 3"/>
          <p:cNvSpPr>
            <a:spLocks noGrp="1" noRot="1" noChangeAspect="1"/>
          </p:cNvSpPr>
          <p:nvPr>
            <p:ph type="sldImg" idx="2"/>
          </p:nvPr>
        </p:nvSpPr>
        <p:spPr>
          <a:xfrm>
            <a:off x="409575" y="698500"/>
            <a:ext cx="6202363" cy="3489325"/>
          </a:xfrm>
          <a:prstGeom prst="rect">
            <a:avLst/>
          </a:prstGeom>
          <a:noFill/>
          <a:ln w="12700">
            <a:solidFill>
              <a:prstClr val="black"/>
            </a:solidFill>
          </a:ln>
        </p:spPr>
        <p:txBody>
          <a:bodyPr vert="horz" lIns="93305" tIns="46653" rIns="93305" bIns="46653" rtlCol="0" anchor="ctr"/>
          <a:lstStyle/>
          <a:p>
            <a:endParaRPr lang="en-GB"/>
          </a:p>
        </p:txBody>
      </p:sp>
      <p:sp>
        <p:nvSpPr>
          <p:cNvPr id="5" name="Notes Placeholder 4"/>
          <p:cNvSpPr>
            <a:spLocks noGrp="1"/>
          </p:cNvSpPr>
          <p:nvPr>
            <p:ph type="body" sz="quarter" idx="3"/>
          </p:nvPr>
        </p:nvSpPr>
        <p:spPr>
          <a:xfrm>
            <a:off x="702152" y="4421069"/>
            <a:ext cx="5617210" cy="4188381"/>
          </a:xfrm>
          <a:prstGeom prst="rect">
            <a:avLst/>
          </a:prstGeom>
        </p:spPr>
        <p:txBody>
          <a:bodyPr vert="horz" lIns="93305" tIns="46653" rIns="93305" bIns="4665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40522"/>
            <a:ext cx="3042656" cy="465376"/>
          </a:xfrm>
          <a:prstGeom prst="rect">
            <a:avLst/>
          </a:prstGeom>
        </p:spPr>
        <p:txBody>
          <a:bodyPr vert="horz" lIns="93305" tIns="46653" rIns="93305" bIns="46653" rtlCol="0" anchor="b"/>
          <a:lstStyle>
            <a:lvl1pPr algn="l">
              <a:defRPr sz="1200"/>
            </a:lvl1pPr>
          </a:lstStyle>
          <a:p>
            <a:endParaRPr lang="en-GB"/>
          </a:p>
        </p:txBody>
      </p:sp>
      <p:sp>
        <p:nvSpPr>
          <p:cNvPr id="7" name="Slide Number Placeholder 6"/>
          <p:cNvSpPr>
            <a:spLocks noGrp="1"/>
          </p:cNvSpPr>
          <p:nvPr>
            <p:ph type="sldNum" sz="quarter" idx="5"/>
          </p:nvPr>
        </p:nvSpPr>
        <p:spPr>
          <a:xfrm>
            <a:off x="3977232" y="8840522"/>
            <a:ext cx="3042656" cy="465376"/>
          </a:xfrm>
          <a:prstGeom prst="rect">
            <a:avLst/>
          </a:prstGeom>
        </p:spPr>
        <p:txBody>
          <a:bodyPr vert="horz" lIns="93305" tIns="46653" rIns="93305" bIns="46653" rtlCol="0" anchor="b"/>
          <a:lstStyle>
            <a:lvl1pPr algn="r">
              <a:defRPr sz="1200"/>
            </a:lvl1pPr>
          </a:lstStyle>
          <a:p>
            <a:fld id="{ED47C09B-05FD-49E6-866F-8F0DEFBE4C5C}"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4A3AC40-2A54-469B-A5C6-1EBFB86AB7B7}" type="slidenum">
              <a:rPr lang="en-GB" smtClean="0"/>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ED47C09B-05FD-49E6-866F-8F0DEFBE4C5C}" type="slidenum">
              <a:rPr lang="en-GB" smtClean="0"/>
              <a:pPr/>
              <a:t>31</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negative skew: The left tail is longer; the mass of the distribution is concentrated on the right of the figure. The distribution is said to be left-skewed, left-tailed, or skewed to the left.</a:t>
            </a:r>
          </a:p>
          <a:p>
            <a:r>
              <a:rPr lang="en-US" altLang="ko-KR" dirty="0"/>
              <a:t>positive skew: The right tail is longer; the mass of the distribution is concentrated on the left of the figure. The distribution is said to be right-skewed, right-tailed, or skewed to the right.</a:t>
            </a:r>
            <a:endParaRPr lang="ko-KR" altLang="en-US" dirty="0"/>
          </a:p>
        </p:txBody>
      </p:sp>
      <p:sp>
        <p:nvSpPr>
          <p:cNvPr id="4" name="슬라이드 번호 개체 틀 3"/>
          <p:cNvSpPr>
            <a:spLocks noGrp="1"/>
          </p:cNvSpPr>
          <p:nvPr>
            <p:ph type="sldNum" sz="quarter" idx="10"/>
          </p:nvPr>
        </p:nvSpPr>
        <p:spPr/>
        <p:txBody>
          <a:bodyPr/>
          <a:lstStyle/>
          <a:p>
            <a:fld id="{6C789266-8092-4467-91D3-61FD85FF0383}" type="slidenum">
              <a:rPr lang="ko-KR" altLang="en-US" smtClean="0"/>
              <a:pPr/>
              <a:t>32</a:t>
            </a:fld>
            <a:endParaRPr lang="ko-KR" altLang="en-US"/>
          </a:p>
        </p:txBody>
      </p:sp>
    </p:spTree>
    <p:extLst>
      <p:ext uri="{BB962C8B-B14F-4D97-AF65-F5344CB8AC3E}">
        <p14:creationId xmlns:p14="http://schemas.microsoft.com/office/powerpoint/2010/main" val="2386366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Tell audience: There is a shift in distribution of branch 1 WRT branch 2 in that the unit prices of items sold at branch 1 tend to be lower than those at branch 2.</a:t>
            </a:r>
          </a:p>
          <a:p>
            <a:r>
              <a:rPr lang="en-US" altLang="ko-KR" dirty="0"/>
              <a:t>A Q-Q plot is used to compare the shapes of distributions, providing a graphical view of how properties such as location, scale, and </a:t>
            </a:r>
            <a:r>
              <a:rPr lang="en-US" altLang="ko-KR" dirty="0" err="1"/>
              <a:t>skewness</a:t>
            </a:r>
            <a:r>
              <a:rPr lang="en-US" altLang="ko-KR" dirty="0"/>
              <a:t> are similar or different in the two distributions. </a:t>
            </a:r>
          </a:p>
          <a:p>
            <a:endParaRPr lang="ko-KR" altLang="en-US" dirty="0"/>
          </a:p>
        </p:txBody>
      </p:sp>
      <p:sp>
        <p:nvSpPr>
          <p:cNvPr id="4" name="슬라이드 번호 개체 틀 3"/>
          <p:cNvSpPr>
            <a:spLocks noGrp="1"/>
          </p:cNvSpPr>
          <p:nvPr>
            <p:ph type="sldNum" sz="quarter" idx="10"/>
          </p:nvPr>
        </p:nvSpPr>
        <p:spPr/>
        <p:txBody>
          <a:bodyPr/>
          <a:lstStyle/>
          <a:p>
            <a:fld id="{6C789266-8092-4467-91D3-61FD85FF0383}" type="slidenum">
              <a:rPr lang="ko-KR" altLang="en-US" smtClean="0"/>
              <a:pPr/>
              <a:t>42</a:t>
            </a:fld>
            <a:endParaRPr lang="ko-KR" altLang="en-US"/>
          </a:p>
        </p:txBody>
      </p:sp>
    </p:spTree>
    <p:extLst>
      <p:ext uri="{BB962C8B-B14F-4D97-AF65-F5344CB8AC3E}">
        <p14:creationId xmlns:p14="http://schemas.microsoft.com/office/powerpoint/2010/main" val="408334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b="1" dirty="0"/>
              <a:t>choropleth</a:t>
            </a:r>
          </a:p>
          <a:p>
            <a:r>
              <a:rPr lang="ko-KR" altLang="en-US" dirty="0" err="1"/>
              <a:t>미국∙영국</a:t>
            </a:r>
            <a:r>
              <a:rPr lang="ko-KR" altLang="en-US" dirty="0"/>
              <a:t> </a:t>
            </a:r>
            <a:r>
              <a:rPr lang="en-US" altLang="ko-KR" dirty="0"/>
              <a:t>[</a:t>
            </a:r>
            <a:r>
              <a:rPr lang="en-US" altLang="ko-KR" b="1" baseline="30000" dirty="0"/>
              <a:t>|</a:t>
            </a:r>
            <a:r>
              <a:rPr lang="en-US" altLang="ko-KR" dirty="0" err="1"/>
              <a:t>kɔ:rə</a:t>
            </a:r>
            <a:r>
              <a:rPr lang="en-US" altLang="ko-KR" b="1" baseline="-25000" dirty="0" err="1"/>
              <a:t>|</a:t>
            </a:r>
            <a:r>
              <a:rPr lang="en-US" altLang="ko-KR" dirty="0" err="1"/>
              <a:t>plɛ</a:t>
            </a:r>
            <a:r>
              <a:rPr lang="el-GR" altLang="ko-KR" dirty="0"/>
              <a:t>θ]</a:t>
            </a:r>
          </a:p>
          <a:p>
            <a:endParaRPr lang="ko-KR" altLang="en-US" dirty="0"/>
          </a:p>
        </p:txBody>
      </p:sp>
      <p:sp>
        <p:nvSpPr>
          <p:cNvPr id="4" name="슬라이드 번호 개체 틀 3"/>
          <p:cNvSpPr>
            <a:spLocks noGrp="1"/>
          </p:cNvSpPr>
          <p:nvPr>
            <p:ph type="sldNum" sz="quarter" idx="10"/>
          </p:nvPr>
        </p:nvSpPr>
        <p:spPr/>
        <p:txBody>
          <a:bodyPr/>
          <a:lstStyle/>
          <a:p>
            <a:fld id="{6C789266-8092-4467-91D3-61FD85FF0383}" type="slidenum">
              <a:rPr lang="ko-KR" altLang="en-US" smtClean="0"/>
              <a:pPr/>
              <a:t>50</a:t>
            </a:fld>
            <a:endParaRPr lang="ko-KR" altLang="en-US"/>
          </a:p>
        </p:txBody>
      </p:sp>
    </p:spTree>
    <p:extLst>
      <p:ext uri="{BB962C8B-B14F-4D97-AF65-F5344CB8AC3E}">
        <p14:creationId xmlns:p14="http://schemas.microsoft.com/office/powerpoint/2010/main" val="598786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r>
              <a:rPr lang="en-US" altLang="ko-KR" dirty="0"/>
              <a:t>Cartographers use many methods to create thematic maps, but five techniques are especially noted.</a:t>
            </a:r>
          </a:p>
          <a:p>
            <a:r>
              <a:rPr lang="en-US" altLang="ko-KR" dirty="0"/>
              <a:t>[edit]</a:t>
            </a:r>
            <a:r>
              <a:rPr lang="en-US" altLang="ko-KR" dirty="0" err="1"/>
              <a:t>Choropleth</a:t>
            </a:r>
            <a:endParaRPr lang="en-US" altLang="ko-KR" dirty="0"/>
          </a:p>
          <a:p>
            <a:r>
              <a:rPr lang="en-US" altLang="ko-KR" dirty="0" err="1"/>
              <a:t>Choropleth</a:t>
            </a:r>
            <a:r>
              <a:rPr lang="en-US" altLang="ko-KR" dirty="0"/>
              <a:t> mapping shows statistical data aggregated over predefined regions, such as counties or states, by coloring or shading these regions. For example, countries with higher rates of infant mortality might appear darker on a </a:t>
            </a:r>
            <a:r>
              <a:rPr lang="en-US" altLang="ko-KR" dirty="0" err="1"/>
              <a:t>choropleth</a:t>
            </a:r>
            <a:r>
              <a:rPr lang="en-US" altLang="ko-KR" dirty="0"/>
              <a:t> map. This technique assumes a relatively even distribution of the measured phenomenon within each region.</a:t>
            </a:r>
          </a:p>
          <a:p>
            <a:r>
              <a:rPr lang="en-US" altLang="ko-KR" dirty="0"/>
              <a:t>[edit]Proportional symbol</a:t>
            </a:r>
          </a:p>
          <a:p>
            <a:r>
              <a:rPr lang="en-US" altLang="ko-KR" dirty="0"/>
              <a:t>The proportional symbol technique uses symbols of different sizes to represent data associated with different areas or locations within the map. For example, a disc may be shown at the location of each city in a map, with the area of the disc being proportional to the population of the city.</a:t>
            </a:r>
          </a:p>
          <a:p>
            <a:r>
              <a:rPr lang="en-US" altLang="ko-KR" dirty="0"/>
              <a:t>[edit]</a:t>
            </a:r>
            <a:r>
              <a:rPr lang="en-US" altLang="ko-KR" dirty="0" err="1"/>
              <a:t>Isarithmic</a:t>
            </a:r>
            <a:endParaRPr lang="en-US" altLang="ko-KR" dirty="0"/>
          </a:p>
          <a:p>
            <a:r>
              <a:rPr lang="en-US" altLang="ko-KR" dirty="0" err="1"/>
              <a:t>Isarithmic</a:t>
            </a:r>
            <a:r>
              <a:rPr lang="en-US" altLang="ko-KR" dirty="0"/>
              <a:t> maps, also known as contour maps, depict smooth continuous phenomena such as precipitation.</a:t>
            </a:r>
          </a:p>
          <a:p>
            <a:r>
              <a:rPr lang="en-US" altLang="ko-KR" dirty="0"/>
              <a:t>[edit]Dot</a:t>
            </a:r>
          </a:p>
          <a:p>
            <a:r>
              <a:rPr lang="en-US" altLang="ko-KR" dirty="0"/>
              <a:t>A dot may be used to locate each occurrence of a phenomenon, as in Dr. Snow's map where each dot represented one death due to cholera. Where appropriate, a dot may indicate any number of entities, for example, one dot for every 100 voters.</a:t>
            </a:r>
          </a:p>
          <a:p>
            <a:r>
              <a:rPr lang="en-US" altLang="ko-KR" dirty="0"/>
              <a:t>[edit]</a:t>
            </a:r>
            <a:r>
              <a:rPr lang="en-US" altLang="ko-KR" dirty="0" err="1"/>
              <a:t>Dasymetric</a:t>
            </a:r>
            <a:endParaRPr lang="en-US" altLang="ko-KR" dirty="0"/>
          </a:p>
          <a:p>
            <a:r>
              <a:rPr lang="en-US" altLang="ko-KR" dirty="0"/>
              <a:t>A </a:t>
            </a:r>
            <a:r>
              <a:rPr lang="en-US" altLang="ko-KR" dirty="0" err="1"/>
              <a:t>dasymetric</a:t>
            </a:r>
            <a:r>
              <a:rPr lang="en-US" altLang="ko-KR" dirty="0"/>
              <a:t> map is similar to a </a:t>
            </a:r>
            <a:r>
              <a:rPr lang="en-US" altLang="ko-KR" dirty="0" err="1"/>
              <a:t>choropleth</a:t>
            </a:r>
            <a:r>
              <a:rPr lang="en-US" altLang="ko-KR" dirty="0"/>
              <a:t> map, but one in which the regions are not predefined but chosen so that the distribution of the measured phenomenon within each region is relatively uniform. The boundaries may be much sharper than in an </a:t>
            </a:r>
            <a:r>
              <a:rPr lang="en-US" altLang="ko-KR" dirty="0" err="1"/>
              <a:t>isarithmic</a:t>
            </a:r>
            <a:r>
              <a:rPr lang="en-US" altLang="ko-KR" dirty="0"/>
              <a:t> map. For example, planning regulations may lead to adjacent regions in a </a:t>
            </a:r>
            <a:r>
              <a:rPr lang="en-US" altLang="ko-KR" dirty="0" err="1"/>
              <a:t>dasymetric</a:t>
            </a:r>
            <a:r>
              <a:rPr lang="en-US" altLang="ko-KR" dirty="0"/>
              <a:t> map of population density being internally homogeneous but at opposite extremes. These maps are more difficult to generate and less common than other types.</a:t>
            </a:r>
            <a:endParaRPr lang="ko-KR" altLang="en-US" dirty="0"/>
          </a:p>
        </p:txBody>
      </p:sp>
      <p:sp>
        <p:nvSpPr>
          <p:cNvPr id="4" name="슬라이드 번호 개체 틀 3"/>
          <p:cNvSpPr>
            <a:spLocks noGrp="1"/>
          </p:cNvSpPr>
          <p:nvPr>
            <p:ph type="sldNum" sz="quarter" idx="10"/>
          </p:nvPr>
        </p:nvSpPr>
        <p:spPr/>
        <p:txBody>
          <a:bodyPr/>
          <a:lstStyle/>
          <a:p>
            <a:fld id="{6C789266-8092-4467-91D3-61FD85FF0383}" type="slidenum">
              <a:rPr lang="ko-KR" altLang="en-US" smtClean="0"/>
              <a:pPr/>
              <a:t>51</a:t>
            </a:fld>
            <a:endParaRPr lang="ko-KR" altLang="en-US"/>
          </a:p>
        </p:txBody>
      </p:sp>
    </p:spTree>
    <p:extLst>
      <p:ext uri="{BB962C8B-B14F-4D97-AF65-F5344CB8AC3E}">
        <p14:creationId xmlns:p14="http://schemas.microsoft.com/office/powerpoint/2010/main" val="3134815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2/15/2017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4.wmf"/></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0.wmf"/><Relationship Id="rId5" Type="http://schemas.openxmlformats.org/officeDocument/2006/relationships/oleObject" Target="../embeddings/oleObject7.bin"/><Relationship Id="rId4" Type="http://schemas.openxmlformats.org/officeDocument/2006/relationships/image" Target="../media/image19.wmf"/></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8.bin"/></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5.wmf"/><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7.wmf"/><Relationship Id="rId5" Type="http://schemas.openxmlformats.org/officeDocument/2006/relationships/oleObject" Target="../embeddings/oleObject10.bin"/><Relationship Id="rId4" Type="http://schemas.openxmlformats.org/officeDocument/2006/relationships/image" Target="../media/image26.wmf"/></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Layout" Target="../slideLayouts/slideLayout2.xml"/><Relationship Id="rId4" Type="http://schemas.openxmlformats.org/officeDocument/2006/relationships/image" Target="../media/image42.wmf"/></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upload.wikimedia.org/wikipedia/en/2/27/Choropleth.gi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gif"/></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upload.wikimedia.org/wikipedia/commons/5/5b/January_17_1982_500-Millibar_Height_Contours.png" TargetMode="Externa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hyperlink" Target="http://polymaps.org/" TargetMode="External"/><Relationship Id="rId2" Type="http://schemas.openxmlformats.org/officeDocument/2006/relationships/hyperlink" Target="http://mbostock.github.com/protovis/" TargetMode="Externa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mbostock.github.com/d3/" TargetMode="External"/><Relationship Id="rId4" Type="http://schemas.openxmlformats.org/officeDocument/2006/relationships/hyperlink" Target="http://processingjs.org/"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5.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2.bin"/><Relationship Id="rId5" Type="http://schemas.openxmlformats.org/officeDocument/2006/relationships/image" Target="../media/image54.wmf"/><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8.wmf"/><Relationship Id="rId5" Type="http://schemas.openxmlformats.org/officeDocument/2006/relationships/oleObject" Target="../embeddings/oleObject14.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16.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61.wmf"/></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emf"/></Relationships>
</file>

<file path=ppt/slides/_rels/slide6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2.wmf"/><Relationship Id="rId5" Type="http://schemas.openxmlformats.org/officeDocument/2006/relationships/oleObject" Target="../embeddings/oleObject20.bin"/><Relationship Id="rId4" Type="http://schemas.openxmlformats.org/officeDocument/2006/relationships/image" Target="../media/image71.wmf"/></Relationships>
</file>

<file path=ppt/slides/_rels/slide67.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75.e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77.emf"/><Relationship Id="rId4" Type="http://schemas.openxmlformats.org/officeDocument/2006/relationships/image" Target="../media/image74.emf"/><Relationship Id="rId9" Type="http://schemas.openxmlformats.org/officeDocument/2006/relationships/oleObject" Target="../embeddings/oleObject24.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80.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609907" y="178010"/>
            <a:ext cx="8574622" cy="2616199"/>
          </a:xfrm>
        </p:spPr>
        <p:txBody>
          <a:bodyPr/>
          <a:lstStyle/>
          <a:p>
            <a:r>
              <a:rPr lang="en-US" altLang="ko-KR" dirty="0"/>
              <a:t>Getting to Know Your Data</a:t>
            </a:r>
            <a:endParaRPr lang="ko-KR" altLang="en-US" dirty="0"/>
          </a:p>
        </p:txBody>
      </p:sp>
      <p:sp>
        <p:nvSpPr>
          <p:cNvPr id="3" name="부제목 2"/>
          <p:cNvSpPr>
            <a:spLocks noGrp="1"/>
          </p:cNvSpPr>
          <p:nvPr>
            <p:ph type="subTitle" idx="1"/>
          </p:nvPr>
        </p:nvSpPr>
        <p:spPr>
          <a:xfrm>
            <a:off x="3111151" y="3358622"/>
            <a:ext cx="8601388" cy="987347"/>
          </a:xfrm>
        </p:spPr>
        <p:txBody>
          <a:bodyPr/>
          <a:lstStyle/>
          <a:p>
            <a:r>
              <a:rPr lang="en-US" altLang="ko-KR" dirty="0"/>
              <a:t>Data Mining* (CSC521)</a:t>
            </a:r>
          </a:p>
          <a:p>
            <a:r>
              <a:rPr lang="en-US" altLang="ko-KR" dirty="0"/>
              <a:t>Dr M </a:t>
            </a:r>
            <a:r>
              <a:rPr lang="en-US" altLang="ko-KR" dirty="0" err="1"/>
              <a:t>Muzammal</a:t>
            </a:r>
            <a:endParaRPr lang="en-US" altLang="ko-KR" dirty="0"/>
          </a:p>
        </p:txBody>
      </p:sp>
      <p:sp>
        <p:nvSpPr>
          <p:cNvPr id="4" name="부제목 2"/>
          <p:cNvSpPr txBox="1">
            <a:spLocks/>
          </p:cNvSpPr>
          <p:nvPr/>
        </p:nvSpPr>
        <p:spPr>
          <a:xfrm>
            <a:off x="3448486" y="6287814"/>
            <a:ext cx="8582552" cy="570186"/>
          </a:xfrm>
          <a:prstGeom prst="rect">
            <a:avLst/>
          </a:prstGeom>
        </p:spPr>
        <p:txBody>
          <a:bodyPr vert="horz" lIns="91440" tIns="45720" rIns="91440" bIns="45720" rtlCol="0" anchor="t">
            <a:normAutofit/>
          </a:bodyPr>
          <a:lstStyle/>
          <a:p>
            <a:pPr marL="0" marR="0" lvl="0" indent="0" algn="r" defTabSz="457200" rtl="0" eaLnBrk="1" fontAlgn="auto" latinLnBrk="0" hangingPunct="1">
              <a:lnSpc>
                <a:spcPct val="100000"/>
              </a:lnSpc>
              <a:spcBef>
                <a:spcPct val="20000"/>
              </a:spcBef>
              <a:spcAft>
                <a:spcPts val="600"/>
              </a:spcAft>
              <a:buClr>
                <a:schemeClr val="accent1">
                  <a:lumMod val="75000"/>
                </a:schemeClr>
              </a:buClr>
              <a:buSzPct val="145000"/>
              <a:buFont typeface="Arial"/>
              <a:buNone/>
              <a:tabLst/>
              <a:defRPr/>
            </a:pPr>
            <a:r>
              <a:rPr kumimoji="0" lang="en-US" altLang="ko-KR" sz="1600" b="0" i="0" u="none" strike="noStrike" kern="1200" cap="none" spc="0" normalizeH="0" baseline="0" noProof="0" dirty="0">
                <a:ln>
                  <a:noFill/>
                </a:ln>
                <a:solidFill>
                  <a:schemeClr val="tx1"/>
                </a:solidFill>
                <a:effectLst/>
                <a:uLnTx/>
                <a:uFillTx/>
                <a:latin typeface="+mn-lt"/>
                <a:ea typeface="+mn-ea"/>
                <a:cs typeface="+mn-cs"/>
              </a:rPr>
              <a:t>*The instructor thanks Dr Jae-Gil Lee for sharing the lecture slides.</a:t>
            </a:r>
            <a:endParaRPr kumimoji="0" lang="ko-KR" altLang="en-US" sz="21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272154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28378" y="0"/>
            <a:ext cx="10018713" cy="1752599"/>
          </a:xfrm>
        </p:spPr>
        <p:txBody>
          <a:bodyPr/>
          <a:lstStyle/>
          <a:p>
            <a:r>
              <a:rPr lang="en-US" altLang="ko-KR" dirty="0"/>
              <a:t>Data Matrix</a:t>
            </a:r>
            <a:endParaRPr lang="ko-KR" altLang="en-US" dirty="0"/>
          </a:p>
        </p:txBody>
      </p:sp>
      <p:sp>
        <p:nvSpPr>
          <p:cNvPr id="3" name="내용 개체 틀 2"/>
          <p:cNvSpPr>
            <a:spLocks noGrp="1"/>
          </p:cNvSpPr>
          <p:nvPr>
            <p:ph idx="1"/>
          </p:nvPr>
        </p:nvSpPr>
        <p:spPr>
          <a:xfrm>
            <a:off x="1495327" y="1477176"/>
            <a:ext cx="10018713" cy="3124201"/>
          </a:xfrm>
        </p:spPr>
        <p:txBody>
          <a:bodyPr/>
          <a:lstStyle/>
          <a:p>
            <a:r>
              <a:rPr lang="en-US" altLang="ko-KR" sz="2400" dirty="0"/>
              <a:t>If data objects have the same fixed set of numeric attributes, the data objects can be thought of as points in a multi-dimensional space, where each dimension represents a distinct attribute </a:t>
            </a:r>
          </a:p>
          <a:p>
            <a:r>
              <a:rPr lang="en-US" altLang="ko-KR" sz="2400" dirty="0"/>
              <a:t>Such a data set can be represented by an </a:t>
            </a:r>
            <a:r>
              <a:rPr lang="en-US" altLang="ko-KR" sz="2400" b="1" i="1" dirty="0"/>
              <a:t>m</a:t>
            </a:r>
            <a:r>
              <a:rPr lang="en-US" altLang="ko-KR" sz="2400" dirty="0"/>
              <a:t> by </a:t>
            </a:r>
            <a:r>
              <a:rPr lang="en-US" altLang="ko-KR" sz="2400" b="1" i="1" dirty="0"/>
              <a:t>n</a:t>
            </a:r>
            <a:r>
              <a:rPr lang="en-US" altLang="ko-KR" sz="2400" dirty="0"/>
              <a:t> matrix, where there are </a:t>
            </a:r>
            <a:r>
              <a:rPr lang="en-US" altLang="ko-KR" sz="2400" b="1" i="1" dirty="0"/>
              <a:t>m</a:t>
            </a:r>
            <a:r>
              <a:rPr lang="en-US" altLang="ko-KR" sz="2400" dirty="0"/>
              <a:t> rows, one for each object, and </a:t>
            </a:r>
            <a:r>
              <a:rPr lang="en-US" altLang="ko-KR" sz="2400" b="1" i="1" dirty="0"/>
              <a:t>n</a:t>
            </a:r>
            <a:r>
              <a:rPr lang="en-US" altLang="ko-KR" sz="2400" dirty="0"/>
              <a:t> columns, one for each attribute</a:t>
            </a:r>
          </a:p>
          <a:p>
            <a:endParaRPr lang="ko-KR" altLang="en-US" dirty="0"/>
          </a:p>
        </p:txBody>
      </p:sp>
      <p:graphicFrame>
        <p:nvGraphicFramePr>
          <p:cNvPr id="6" name="표 5"/>
          <p:cNvGraphicFramePr>
            <a:graphicFrameLocks noGrp="1"/>
          </p:cNvGraphicFramePr>
          <p:nvPr>
            <p:extLst>
              <p:ext uri="{D42A27DB-BD31-4B8C-83A1-F6EECF244321}">
                <p14:modId xmlns:p14="http://schemas.microsoft.com/office/powerpoint/2010/main" val="688182172"/>
              </p:ext>
            </p:extLst>
          </p:nvPr>
        </p:nvGraphicFramePr>
        <p:xfrm>
          <a:off x="2748100" y="4132157"/>
          <a:ext cx="8128000" cy="212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640080">
                <a:tc>
                  <a:txBody>
                    <a:bodyPr/>
                    <a:lstStyle/>
                    <a:p>
                      <a:pPr algn="ctr" latinLnBrk="1"/>
                      <a:r>
                        <a:rPr lang="en-US" altLang="ko-KR" dirty="0"/>
                        <a:t>Projection of x Load</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latinLnBrk="1"/>
                      <a:r>
                        <a:rPr lang="en-US" altLang="ko-KR" dirty="0"/>
                        <a:t>Projection of y Load</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latinLnBrk="1"/>
                      <a:r>
                        <a:rPr lang="en-US" altLang="ko-KR" dirty="0"/>
                        <a:t>Distance</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latinLnBrk="1"/>
                      <a:r>
                        <a:rPr lang="en-US" altLang="ko-KR" dirty="0"/>
                        <a:t>Load</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latinLnBrk="1"/>
                      <a:r>
                        <a:rPr lang="en-US" altLang="ko-KR" dirty="0"/>
                        <a:t>Thickness</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370840">
                <a:tc>
                  <a:txBody>
                    <a:bodyPr/>
                    <a:lstStyle/>
                    <a:p>
                      <a:pPr algn="ctr" latinLnBrk="1"/>
                      <a:r>
                        <a:rPr lang="en-US" altLang="ko-KR" dirty="0"/>
                        <a:t>10.23</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5.27</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15.22</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27</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1.2</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latinLnBrk="1"/>
                      <a:r>
                        <a:rPr lang="en-US" altLang="ko-KR" dirty="0"/>
                        <a:t>12.65</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6.25</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16.22</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22</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1.1</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latinLnBrk="1"/>
                      <a:r>
                        <a:rPr lang="en-US" altLang="ko-KR" dirty="0"/>
                        <a:t>13.54</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7.23</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17.34</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23</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1.2</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latinLnBrk="1"/>
                      <a:r>
                        <a:rPr lang="en-US" altLang="ko-KR" dirty="0"/>
                        <a:t>14.27</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8.43</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18.45</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25</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t>0.9</a:t>
                      </a:r>
                      <a:endParaRPr lang="ko-KR" altLang="en-US" dirty="0"/>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7" name="TextBox 6"/>
          <p:cNvSpPr txBox="1"/>
          <p:nvPr/>
        </p:nvSpPr>
        <p:spPr>
          <a:xfrm>
            <a:off x="4816405" y="241801"/>
            <a:ext cx="2208245" cy="369332"/>
          </a:xfrm>
          <a:prstGeom prst="rect">
            <a:avLst/>
          </a:prstGeom>
          <a:noFill/>
        </p:spPr>
        <p:txBody>
          <a:bodyPr wrap="square" rtlCol="0">
            <a:spAutoFit/>
          </a:bodyPr>
          <a:lstStyle/>
          <a:p>
            <a:r>
              <a:rPr lang="en-US" altLang="ko-KR" dirty="0"/>
              <a:t>Record Data</a:t>
            </a:r>
            <a:endParaRPr lang="ko-KR" altLang="en-US" dirty="0"/>
          </a:p>
        </p:txBody>
      </p:sp>
    </p:spTree>
    <p:extLst>
      <p:ext uri="{BB962C8B-B14F-4D97-AF65-F5344CB8AC3E}">
        <p14:creationId xmlns:p14="http://schemas.microsoft.com/office/powerpoint/2010/main" val="1121438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lstStyle/>
          <a:p>
            <a:r>
              <a:rPr lang="en-US" altLang="ko-KR" dirty="0"/>
              <a:t>Document Data</a:t>
            </a:r>
            <a:endParaRPr lang="ko-KR" altLang="en-US" dirty="0"/>
          </a:p>
        </p:txBody>
      </p:sp>
      <p:sp>
        <p:nvSpPr>
          <p:cNvPr id="3" name="내용 개체 틀 2"/>
          <p:cNvSpPr>
            <a:spLocks noGrp="1"/>
          </p:cNvSpPr>
          <p:nvPr>
            <p:ph idx="1"/>
          </p:nvPr>
        </p:nvSpPr>
        <p:spPr>
          <a:xfrm>
            <a:off x="1836850" y="4593119"/>
            <a:ext cx="10018713" cy="2248360"/>
          </a:xfrm>
        </p:spPr>
        <p:txBody>
          <a:bodyPr/>
          <a:lstStyle/>
          <a:p>
            <a:r>
              <a:rPr lang="en-US" altLang="ko-KR" dirty="0"/>
              <a:t>Each document becomes a </a:t>
            </a:r>
            <a:r>
              <a:rPr lang="en-US" altLang="ko-KR" b="1" i="1" dirty="0"/>
              <a:t>term</a:t>
            </a:r>
            <a:r>
              <a:rPr lang="en-US" altLang="ko-KR" dirty="0"/>
              <a:t> vector </a:t>
            </a:r>
          </a:p>
          <a:p>
            <a:pPr lvl="1"/>
            <a:r>
              <a:rPr lang="en-US" altLang="ko-KR" dirty="0"/>
              <a:t>Each term is a component (attribute) of the vector</a:t>
            </a:r>
          </a:p>
          <a:p>
            <a:pPr lvl="1"/>
            <a:r>
              <a:rPr lang="en-US" altLang="ko-KR" dirty="0"/>
              <a:t>The value of each component is the number of times the corresponding term occurs in the document</a:t>
            </a:r>
          </a:p>
          <a:p>
            <a:endParaRPr lang="ko-KR" altLang="en-US" dirty="0"/>
          </a:p>
        </p:txBody>
      </p:sp>
      <p:graphicFrame>
        <p:nvGraphicFramePr>
          <p:cNvPr id="4" name="개체 3"/>
          <p:cNvGraphicFramePr>
            <a:graphicFrameLocks noChangeAspect="1"/>
          </p:cNvGraphicFramePr>
          <p:nvPr>
            <p:extLst>
              <p:ext uri="{D42A27DB-BD31-4B8C-83A1-F6EECF244321}">
                <p14:modId xmlns:p14="http://schemas.microsoft.com/office/powerpoint/2010/main" val="1238758982"/>
              </p:ext>
            </p:extLst>
          </p:nvPr>
        </p:nvGraphicFramePr>
        <p:xfrm>
          <a:off x="2176446" y="1376200"/>
          <a:ext cx="8940800" cy="3116262"/>
        </p:xfrm>
        <a:graphic>
          <a:graphicData uri="http://schemas.openxmlformats.org/presentationml/2006/ole">
            <mc:AlternateContent xmlns:mc="http://schemas.openxmlformats.org/markup-compatibility/2006">
              <mc:Choice xmlns:v="urn:schemas-microsoft-com:vml" Requires="v">
                <p:oleObj spid="_x0000_s3076" name="Visio" r:id="rId3" imgW="5925718" imgH="2693902" progId="">
                  <p:embed/>
                </p:oleObj>
              </mc:Choice>
              <mc:Fallback>
                <p:oleObj name="Visio" r:id="rId3" imgW="5925718" imgH="2693902" progId="">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46" y="1376200"/>
                        <a:ext cx="8940800"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4871489" y="219767"/>
            <a:ext cx="2208245" cy="369332"/>
          </a:xfrm>
          <a:prstGeom prst="rect">
            <a:avLst/>
          </a:prstGeom>
          <a:noFill/>
        </p:spPr>
        <p:txBody>
          <a:bodyPr wrap="square" rtlCol="0">
            <a:spAutoFit/>
          </a:bodyPr>
          <a:lstStyle/>
          <a:p>
            <a:r>
              <a:rPr lang="en-US" altLang="ko-KR" dirty="0"/>
              <a:t>Record Data</a:t>
            </a:r>
            <a:endParaRPr lang="ko-KR" altLang="en-US" dirty="0"/>
          </a:p>
        </p:txBody>
      </p:sp>
    </p:spTree>
    <p:extLst>
      <p:ext uri="{BB962C8B-B14F-4D97-AF65-F5344CB8AC3E}">
        <p14:creationId xmlns:p14="http://schemas.microsoft.com/office/powerpoint/2010/main" val="3901595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2" y="0"/>
            <a:ext cx="10018713" cy="1752599"/>
          </a:xfrm>
        </p:spPr>
        <p:txBody>
          <a:bodyPr/>
          <a:lstStyle/>
          <a:p>
            <a:r>
              <a:rPr lang="en-US" altLang="ko-KR" dirty="0"/>
              <a:t>Transaction Data</a:t>
            </a:r>
            <a:endParaRPr lang="ko-KR" altLang="en-US" dirty="0"/>
          </a:p>
        </p:txBody>
      </p:sp>
      <p:sp>
        <p:nvSpPr>
          <p:cNvPr id="3" name="내용 개체 틀 2"/>
          <p:cNvSpPr>
            <a:spLocks noGrp="1"/>
          </p:cNvSpPr>
          <p:nvPr>
            <p:ph idx="1"/>
          </p:nvPr>
        </p:nvSpPr>
        <p:spPr>
          <a:xfrm>
            <a:off x="2305491" y="4130407"/>
            <a:ext cx="9196120" cy="2578866"/>
          </a:xfrm>
        </p:spPr>
        <p:txBody>
          <a:bodyPr/>
          <a:lstStyle/>
          <a:p>
            <a:r>
              <a:rPr lang="en-US" altLang="ko-KR" dirty="0"/>
              <a:t>A special type of record data, where each record (transaction) involves a set of items</a:t>
            </a:r>
          </a:p>
          <a:p>
            <a:pPr lvl="1"/>
            <a:r>
              <a:rPr lang="en-US" altLang="ko-KR" dirty="0"/>
              <a:t>Also called </a:t>
            </a:r>
            <a:r>
              <a:rPr lang="en-US" altLang="ko-KR" b="1" dirty="0"/>
              <a:t>market basket data</a:t>
            </a:r>
          </a:p>
          <a:p>
            <a:pPr lvl="1"/>
            <a:r>
              <a:rPr lang="en-US" altLang="ko-KR" dirty="0"/>
              <a:t>For example, the set of products purchased by a customer constitute a transaction, while the individual products that were purchased are the items</a:t>
            </a:r>
            <a:endParaRPr lang="ko-KR" altLang="en-US" dirty="0"/>
          </a:p>
        </p:txBody>
      </p:sp>
      <p:graphicFrame>
        <p:nvGraphicFramePr>
          <p:cNvPr id="4" name="개체 3"/>
          <p:cNvGraphicFramePr>
            <a:graphicFrameLocks noChangeAspect="1"/>
          </p:cNvGraphicFramePr>
          <p:nvPr>
            <p:extLst>
              <p:ext uri="{D42A27DB-BD31-4B8C-83A1-F6EECF244321}">
                <p14:modId xmlns:p14="http://schemas.microsoft.com/office/powerpoint/2010/main" val="1516680772"/>
              </p:ext>
            </p:extLst>
          </p:nvPr>
        </p:nvGraphicFramePr>
        <p:xfrm>
          <a:off x="3372730" y="1795784"/>
          <a:ext cx="5975349" cy="2336800"/>
        </p:xfrm>
        <a:graphic>
          <a:graphicData uri="http://schemas.openxmlformats.org/presentationml/2006/ole">
            <mc:AlternateContent xmlns:mc="http://schemas.openxmlformats.org/markup-compatibility/2006">
              <mc:Choice xmlns:v="urn:schemas-microsoft-com:vml" Requires="v">
                <p:oleObj spid="_x0000_s4100" name="Document" r:id="rId3" imgW="3813863" imgH="1995274" progId="">
                  <p:embed/>
                </p:oleObj>
              </mc:Choice>
              <mc:Fallback>
                <p:oleObj name="Document" r:id="rId3" imgW="3813863" imgH="1995274" progId="">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730" y="1795784"/>
                        <a:ext cx="5975349" cy="233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5102843" y="186717"/>
            <a:ext cx="2208245" cy="369332"/>
          </a:xfrm>
          <a:prstGeom prst="rect">
            <a:avLst/>
          </a:prstGeom>
          <a:noFill/>
        </p:spPr>
        <p:txBody>
          <a:bodyPr wrap="square" rtlCol="0">
            <a:spAutoFit/>
          </a:bodyPr>
          <a:lstStyle/>
          <a:p>
            <a:r>
              <a:rPr lang="en-US" altLang="ko-KR" dirty="0"/>
              <a:t>Record Data</a:t>
            </a:r>
            <a:endParaRPr lang="ko-KR" altLang="en-US" dirty="0"/>
          </a:p>
        </p:txBody>
      </p:sp>
    </p:spTree>
    <p:extLst>
      <p:ext uri="{BB962C8B-B14F-4D97-AF65-F5344CB8AC3E}">
        <p14:creationId xmlns:p14="http://schemas.microsoft.com/office/powerpoint/2010/main" val="1626239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2" y="0"/>
            <a:ext cx="10018713" cy="1752599"/>
          </a:xfrm>
        </p:spPr>
        <p:txBody>
          <a:bodyPr/>
          <a:lstStyle/>
          <a:p>
            <a:r>
              <a:rPr lang="en-US" altLang="ko-KR" dirty="0"/>
              <a:t>World Wide Web</a:t>
            </a:r>
            <a:endParaRPr lang="ko-KR" altLang="en-US" dirty="0"/>
          </a:p>
        </p:txBody>
      </p:sp>
      <p:sp>
        <p:nvSpPr>
          <p:cNvPr id="3" name="내용 개체 틀 2"/>
          <p:cNvSpPr>
            <a:spLocks noGrp="1"/>
          </p:cNvSpPr>
          <p:nvPr>
            <p:ph idx="1"/>
          </p:nvPr>
        </p:nvSpPr>
        <p:spPr>
          <a:xfrm>
            <a:off x="2610995" y="4990641"/>
            <a:ext cx="9199084" cy="1663547"/>
          </a:xfrm>
        </p:spPr>
        <p:txBody>
          <a:bodyPr/>
          <a:lstStyle/>
          <a:p>
            <a:r>
              <a:rPr lang="en-US" altLang="ko-KR" dirty="0"/>
              <a:t>The HTML links between web pages can be represented as a graph</a:t>
            </a:r>
            <a:endParaRPr lang="ko-KR" altLang="en-US" dirty="0"/>
          </a:p>
        </p:txBody>
      </p:sp>
      <p:sp>
        <p:nvSpPr>
          <p:cNvPr id="4" name="TextBox 3"/>
          <p:cNvSpPr txBox="1"/>
          <p:nvPr/>
        </p:nvSpPr>
        <p:spPr>
          <a:xfrm>
            <a:off x="4937591" y="208750"/>
            <a:ext cx="2208245" cy="369332"/>
          </a:xfrm>
          <a:prstGeom prst="rect">
            <a:avLst/>
          </a:prstGeom>
          <a:noFill/>
        </p:spPr>
        <p:txBody>
          <a:bodyPr wrap="square" rtlCol="0">
            <a:spAutoFit/>
          </a:bodyPr>
          <a:lstStyle/>
          <a:p>
            <a:r>
              <a:rPr lang="en-US" altLang="ko-KR" dirty="0"/>
              <a:t>Graph Data</a:t>
            </a:r>
            <a:endParaRPr lang="ko-KR" altLang="en-US" dirty="0"/>
          </a:p>
        </p:txBody>
      </p:sp>
      <p:sp>
        <p:nvSpPr>
          <p:cNvPr id="8" name="순서도: 문서 7"/>
          <p:cNvSpPr/>
          <p:nvPr/>
        </p:nvSpPr>
        <p:spPr>
          <a:xfrm>
            <a:off x="8212929" y="2888286"/>
            <a:ext cx="2101056" cy="898547"/>
          </a:xfrm>
          <a:prstGeom prst="flowChartDocumen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D.Html</a:t>
            </a:r>
            <a:endParaRPr lang="en-US" altLang="ko-KR" sz="1400" dirty="0"/>
          </a:p>
          <a:p>
            <a:pPr algn="ctr"/>
            <a:r>
              <a:rPr lang="en-US" altLang="ko-KR" sz="1400" dirty="0"/>
              <a:t>&lt;a </a:t>
            </a:r>
            <a:r>
              <a:rPr lang="en-US" altLang="ko-KR" sz="1400" dirty="0" err="1"/>
              <a:t>href</a:t>
            </a:r>
            <a:r>
              <a:rPr lang="en-US" altLang="ko-KR" sz="1400" dirty="0"/>
              <a:t>=“E.html”&gt;</a:t>
            </a:r>
            <a:endParaRPr lang="ko-KR" altLang="en-US" sz="1400" dirty="0"/>
          </a:p>
        </p:txBody>
      </p:sp>
      <p:sp>
        <p:nvSpPr>
          <p:cNvPr id="9" name="순서도: 문서 8"/>
          <p:cNvSpPr/>
          <p:nvPr/>
        </p:nvSpPr>
        <p:spPr>
          <a:xfrm>
            <a:off x="3028353" y="1777587"/>
            <a:ext cx="2101056" cy="898547"/>
          </a:xfrm>
          <a:prstGeom prst="flowChartDocumen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A.Html</a:t>
            </a:r>
            <a:endParaRPr lang="en-US" altLang="ko-KR" sz="1400" dirty="0"/>
          </a:p>
          <a:p>
            <a:pPr algn="ctr"/>
            <a:r>
              <a:rPr lang="en-US" altLang="ko-KR" sz="1400" dirty="0"/>
              <a:t>&lt;a </a:t>
            </a:r>
            <a:r>
              <a:rPr lang="en-US" altLang="ko-KR" sz="1400" dirty="0" err="1"/>
              <a:t>href</a:t>
            </a:r>
            <a:r>
              <a:rPr lang="en-US" altLang="ko-KR" sz="1400" dirty="0"/>
              <a:t>=“B.html”&gt;</a:t>
            </a:r>
            <a:endParaRPr lang="ko-KR" altLang="en-US" sz="1400" dirty="0"/>
          </a:p>
        </p:txBody>
      </p:sp>
      <p:sp>
        <p:nvSpPr>
          <p:cNvPr id="10" name="순서도: 문서 9"/>
          <p:cNvSpPr/>
          <p:nvPr/>
        </p:nvSpPr>
        <p:spPr>
          <a:xfrm>
            <a:off x="2836332" y="3101778"/>
            <a:ext cx="2101056" cy="898547"/>
          </a:xfrm>
          <a:prstGeom prst="flowChartDocumen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C.Html</a:t>
            </a:r>
            <a:endParaRPr lang="en-US" altLang="ko-KR" sz="1400" dirty="0"/>
          </a:p>
          <a:p>
            <a:pPr algn="ctr"/>
            <a:r>
              <a:rPr lang="en-US" altLang="ko-KR" sz="1400" dirty="0"/>
              <a:t>&lt;a </a:t>
            </a:r>
            <a:r>
              <a:rPr lang="en-US" altLang="ko-KR" sz="1400" dirty="0" err="1"/>
              <a:t>href</a:t>
            </a:r>
            <a:r>
              <a:rPr lang="en-US" altLang="ko-KR" sz="1400" dirty="0"/>
              <a:t>=“B.html”&gt;</a:t>
            </a:r>
          </a:p>
          <a:p>
            <a:pPr algn="ctr"/>
            <a:r>
              <a:rPr lang="en-US" altLang="ko-KR" sz="1400" dirty="0"/>
              <a:t>&lt;a </a:t>
            </a:r>
            <a:r>
              <a:rPr lang="en-US" altLang="ko-KR" sz="1400" dirty="0" err="1"/>
              <a:t>href</a:t>
            </a:r>
            <a:r>
              <a:rPr lang="en-US" altLang="ko-KR" sz="1400" dirty="0"/>
              <a:t>=“D.html”&gt;</a:t>
            </a:r>
            <a:endParaRPr lang="ko-KR" altLang="en-US" sz="1400" dirty="0"/>
          </a:p>
        </p:txBody>
      </p:sp>
      <p:sp>
        <p:nvSpPr>
          <p:cNvPr id="11" name="순서도: 문서 10"/>
          <p:cNvSpPr/>
          <p:nvPr/>
        </p:nvSpPr>
        <p:spPr>
          <a:xfrm>
            <a:off x="7060801" y="1761199"/>
            <a:ext cx="2101056" cy="898547"/>
          </a:xfrm>
          <a:prstGeom prst="flowChartDocumen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B.Html</a:t>
            </a:r>
            <a:endParaRPr lang="en-US" altLang="ko-KR" sz="1400" dirty="0"/>
          </a:p>
          <a:p>
            <a:pPr algn="ctr"/>
            <a:r>
              <a:rPr lang="en-US" altLang="ko-KR" sz="1400" dirty="0"/>
              <a:t>&lt;a </a:t>
            </a:r>
            <a:r>
              <a:rPr lang="en-US" altLang="ko-KR" sz="1400" dirty="0" err="1"/>
              <a:t>href</a:t>
            </a:r>
            <a:r>
              <a:rPr lang="en-US" altLang="ko-KR" sz="1400" dirty="0"/>
              <a:t>=“D.html”&gt;</a:t>
            </a:r>
            <a:endParaRPr lang="ko-KR" altLang="en-US" sz="1400" dirty="0"/>
          </a:p>
        </p:txBody>
      </p:sp>
      <p:sp>
        <p:nvSpPr>
          <p:cNvPr id="12" name="순서도: 문서 11"/>
          <p:cNvSpPr/>
          <p:nvPr/>
        </p:nvSpPr>
        <p:spPr>
          <a:xfrm>
            <a:off x="5349377" y="4009835"/>
            <a:ext cx="2101056" cy="898547"/>
          </a:xfrm>
          <a:prstGeom prst="flowChartDocumen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E.Html</a:t>
            </a:r>
            <a:endParaRPr lang="en-US" altLang="ko-KR" sz="1400" dirty="0"/>
          </a:p>
          <a:p>
            <a:pPr algn="ctr"/>
            <a:r>
              <a:rPr lang="en-US" altLang="ko-KR" sz="1400" dirty="0"/>
              <a:t>&lt;a </a:t>
            </a:r>
            <a:r>
              <a:rPr lang="en-US" altLang="ko-KR" sz="1400" dirty="0" err="1"/>
              <a:t>href</a:t>
            </a:r>
            <a:r>
              <a:rPr lang="en-US" altLang="ko-KR" sz="1400" dirty="0"/>
              <a:t>=“A.html”&gt;</a:t>
            </a:r>
          </a:p>
          <a:p>
            <a:pPr algn="ctr"/>
            <a:r>
              <a:rPr lang="en-US" altLang="ko-KR" sz="1400" dirty="0"/>
              <a:t>&lt;a </a:t>
            </a:r>
            <a:r>
              <a:rPr lang="en-US" altLang="ko-KR" sz="1400" dirty="0" err="1"/>
              <a:t>href</a:t>
            </a:r>
            <a:r>
              <a:rPr lang="en-US" altLang="ko-KR" sz="1400" dirty="0"/>
              <a:t>=“B.html”&gt;</a:t>
            </a:r>
            <a:endParaRPr lang="ko-KR" altLang="en-US" sz="1400" dirty="0"/>
          </a:p>
        </p:txBody>
      </p:sp>
      <p:cxnSp>
        <p:nvCxnSpPr>
          <p:cNvPr id="14" name="직선 화살표 연결선 13"/>
          <p:cNvCxnSpPr>
            <a:stCxn id="9" idx="3"/>
            <a:endCxn id="11" idx="1"/>
          </p:cNvCxnSpPr>
          <p:nvPr/>
        </p:nvCxnSpPr>
        <p:spPr>
          <a:xfrm flipV="1">
            <a:off x="5129409" y="2210472"/>
            <a:ext cx="1931392" cy="163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10" idx="3"/>
            <a:endCxn id="11" idx="1"/>
          </p:cNvCxnSpPr>
          <p:nvPr/>
        </p:nvCxnSpPr>
        <p:spPr>
          <a:xfrm flipV="1">
            <a:off x="4937388" y="2210472"/>
            <a:ext cx="2123413" cy="13405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stCxn id="10" idx="3"/>
            <a:endCxn id="8" idx="1"/>
          </p:cNvCxnSpPr>
          <p:nvPr/>
        </p:nvCxnSpPr>
        <p:spPr>
          <a:xfrm flipV="1">
            <a:off x="4937388" y="3337559"/>
            <a:ext cx="3275541" cy="2134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a:stCxn id="12" idx="0"/>
            <a:endCxn id="11" idx="1"/>
          </p:cNvCxnSpPr>
          <p:nvPr/>
        </p:nvCxnSpPr>
        <p:spPr>
          <a:xfrm flipV="1">
            <a:off x="6399905" y="2210472"/>
            <a:ext cx="660896" cy="1799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8" idx="2"/>
            <a:endCxn id="12" idx="3"/>
          </p:cNvCxnSpPr>
          <p:nvPr/>
        </p:nvCxnSpPr>
        <p:spPr>
          <a:xfrm flipH="1">
            <a:off x="7450433" y="3727428"/>
            <a:ext cx="1813024" cy="731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a:stCxn id="11" idx="2"/>
            <a:endCxn id="8" idx="0"/>
          </p:cNvCxnSpPr>
          <p:nvPr/>
        </p:nvCxnSpPr>
        <p:spPr>
          <a:xfrm>
            <a:off x="8111329" y="2600341"/>
            <a:ext cx="1152128" cy="2879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a:stCxn id="12" idx="0"/>
            <a:endCxn id="9" idx="2"/>
          </p:cNvCxnSpPr>
          <p:nvPr/>
        </p:nvCxnSpPr>
        <p:spPr>
          <a:xfrm flipH="1" flipV="1">
            <a:off x="4078881" y="2616729"/>
            <a:ext cx="2321024" cy="1393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2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28378" y="0"/>
            <a:ext cx="10018713" cy="1752599"/>
          </a:xfrm>
        </p:spPr>
        <p:txBody>
          <a:bodyPr/>
          <a:lstStyle/>
          <a:p>
            <a:r>
              <a:rPr lang="en-US" altLang="ko-KR" dirty="0"/>
              <a:t>Social Network Data</a:t>
            </a:r>
            <a:endParaRPr lang="ko-KR" altLang="en-US" dirty="0"/>
          </a:p>
        </p:txBody>
      </p:sp>
      <p:sp>
        <p:nvSpPr>
          <p:cNvPr id="3" name="내용 개체 틀 2"/>
          <p:cNvSpPr>
            <a:spLocks noGrp="1"/>
          </p:cNvSpPr>
          <p:nvPr>
            <p:ph idx="1"/>
          </p:nvPr>
        </p:nvSpPr>
        <p:spPr>
          <a:xfrm>
            <a:off x="2368627" y="5475382"/>
            <a:ext cx="9419421" cy="1024569"/>
          </a:xfrm>
        </p:spPr>
        <p:txBody>
          <a:bodyPr>
            <a:normAutofit/>
          </a:bodyPr>
          <a:lstStyle/>
          <a:p>
            <a:r>
              <a:rPr lang="en-US" altLang="ko-KR" dirty="0"/>
              <a:t>The relationships (friends, followers) between users can be modeled as a graph</a:t>
            </a:r>
            <a:endParaRPr lang="ko-KR" altLang="en-US" dirty="0"/>
          </a:p>
        </p:txBody>
      </p:sp>
      <p:pic>
        <p:nvPicPr>
          <p:cNvPr id="9220" name="Picture 4" descr="http://gii2.nagaokaut.ac.jp/gii/media/69/20090615-2007.01.nt.social.network.bi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9612" y="1257412"/>
            <a:ext cx="5789843" cy="39249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411310" y="2302526"/>
            <a:ext cx="4464873" cy="2031325"/>
          </a:xfrm>
          <a:prstGeom prst="rect">
            <a:avLst/>
          </a:prstGeom>
          <a:noFill/>
        </p:spPr>
        <p:txBody>
          <a:bodyPr wrap="square" rtlCol="0">
            <a:spAutoFit/>
          </a:bodyPr>
          <a:lstStyle/>
          <a:p>
            <a:r>
              <a:rPr lang="en-US" altLang="ko-KR" b="1" dirty="0"/>
              <a:t>Six degrees of separation</a:t>
            </a:r>
            <a:r>
              <a:rPr lang="en-US" altLang="ko-KR" dirty="0"/>
              <a:t>:</a:t>
            </a:r>
          </a:p>
          <a:p>
            <a:r>
              <a:rPr lang="en-US" altLang="ko-KR" dirty="0"/>
              <a:t>the idea that everyone is on average approximately six steps away from any other person on Earth, so that a chain of, “a friend of a friend” statements can be made, on average, to connect any two people in six steps or fewer</a:t>
            </a:r>
            <a:endParaRPr lang="ko-KR" altLang="en-US" dirty="0"/>
          </a:p>
        </p:txBody>
      </p:sp>
      <p:sp>
        <p:nvSpPr>
          <p:cNvPr id="7" name="TextBox 6"/>
          <p:cNvSpPr txBox="1"/>
          <p:nvPr/>
        </p:nvSpPr>
        <p:spPr>
          <a:xfrm>
            <a:off x="4783354" y="219766"/>
            <a:ext cx="2208245" cy="369332"/>
          </a:xfrm>
          <a:prstGeom prst="rect">
            <a:avLst/>
          </a:prstGeom>
          <a:noFill/>
        </p:spPr>
        <p:txBody>
          <a:bodyPr wrap="square" rtlCol="0">
            <a:spAutoFit/>
          </a:bodyPr>
          <a:lstStyle/>
          <a:p>
            <a:r>
              <a:rPr lang="en-US" altLang="ko-KR" dirty="0"/>
              <a:t>Graph Data</a:t>
            </a:r>
            <a:endParaRPr lang="ko-KR" altLang="en-US" dirty="0"/>
          </a:p>
        </p:txBody>
      </p:sp>
    </p:spTree>
    <p:extLst>
      <p:ext uri="{BB962C8B-B14F-4D97-AF65-F5344CB8AC3E}">
        <p14:creationId xmlns:p14="http://schemas.microsoft.com/office/powerpoint/2010/main" val="2920735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83463" y="0"/>
            <a:ext cx="10018713" cy="1752599"/>
          </a:xfrm>
        </p:spPr>
        <p:txBody>
          <a:bodyPr/>
          <a:lstStyle/>
          <a:p>
            <a:r>
              <a:rPr lang="en-US" altLang="ko-KR" dirty="0"/>
              <a:t>Molecular Structures</a:t>
            </a:r>
          </a:p>
        </p:txBody>
      </p:sp>
      <p:sp>
        <p:nvSpPr>
          <p:cNvPr id="3" name="내용 개체 틀 2"/>
          <p:cNvSpPr>
            <a:spLocks noGrp="1"/>
          </p:cNvSpPr>
          <p:nvPr>
            <p:ph idx="1"/>
          </p:nvPr>
        </p:nvSpPr>
        <p:spPr>
          <a:xfrm>
            <a:off x="3117775" y="5838939"/>
            <a:ext cx="7601638" cy="782198"/>
          </a:xfrm>
        </p:spPr>
        <p:txBody>
          <a:bodyPr/>
          <a:lstStyle/>
          <a:p>
            <a:r>
              <a:rPr lang="en-US" altLang="ko-KR" dirty="0"/>
              <a:t>Chemical compounds originally have the graph structure</a:t>
            </a:r>
          </a:p>
          <a:p>
            <a:pPr lvl="1"/>
            <a:endParaRPr lang="ko-KR" altLang="en-US" dirty="0"/>
          </a:p>
        </p:txBody>
      </p:sp>
      <p:sp>
        <p:nvSpPr>
          <p:cNvPr id="4" name="TextBox 3"/>
          <p:cNvSpPr txBox="1"/>
          <p:nvPr/>
        </p:nvSpPr>
        <p:spPr>
          <a:xfrm>
            <a:off x="4882506" y="252818"/>
            <a:ext cx="2208245" cy="369332"/>
          </a:xfrm>
          <a:prstGeom prst="rect">
            <a:avLst/>
          </a:prstGeom>
          <a:noFill/>
        </p:spPr>
        <p:txBody>
          <a:bodyPr wrap="square" rtlCol="0">
            <a:spAutoFit/>
          </a:bodyPr>
          <a:lstStyle/>
          <a:p>
            <a:r>
              <a:rPr lang="en-US" altLang="ko-KR" dirty="0"/>
              <a:t>Graph Data</a:t>
            </a:r>
            <a:endParaRPr lang="ko-KR" altLang="en-US" dirty="0"/>
          </a:p>
        </p:txBody>
      </p:sp>
      <p:graphicFrame>
        <p:nvGraphicFramePr>
          <p:cNvPr id="5" name="개체 4"/>
          <p:cNvGraphicFramePr>
            <a:graphicFrameLocks noChangeAspect="1"/>
          </p:cNvGraphicFramePr>
          <p:nvPr>
            <p:extLst>
              <p:ext uri="{D42A27DB-BD31-4B8C-83A1-F6EECF244321}">
                <p14:modId xmlns:p14="http://schemas.microsoft.com/office/powerpoint/2010/main" val="2788710857"/>
              </p:ext>
            </p:extLst>
          </p:nvPr>
        </p:nvGraphicFramePr>
        <p:xfrm>
          <a:off x="3977682" y="1504888"/>
          <a:ext cx="5228167" cy="3656013"/>
        </p:xfrm>
        <a:graphic>
          <a:graphicData uri="http://schemas.openxmlformats.org/presentationml/2006/ole">
            <mc:AlternateContent xmlns:mc="http://schemas.openxmlformats.org/markup-compatibility/2006">
              <mc:Choice xmlns:v="urn:schemas-microsoft-com:vml" Requires="v">
                <p:oleObj spid="_x0000_s5124" name="VISIO" r:id="rId3" imgW="5792724" imgH="5411724" progId="">
                  <p:embed/>
                </p:oleObj>
              </mc:Choice>
              <mc:Fallback>
                <p:oleObj name="VISIO" r:id="rId3" imgW="5792724" imgH="5411724" progId="">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682" y="1504888"/>
                        <a:ext cx="5228167"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4562925" y="5214284"/>
            <a:ext cx="5376597" cy="461665"/>
          </a:xfrm>
          <a:prstGeom prst="rect">
            <a:avLst/>
          </a:prstGeom>
          <a:noFill/>
        </p:spPr>
        <p:txBody>
          <a:bodyPr wrap="square" rtlCol="0">
            <a:spAutoFit/>
          </a:bodyPr>
          <a:lstStyle/>
          <a:p>
            <a:pPr marL="0" lvl="1"/>
            <a:r>
              <a:rPr lang="en-US" altLang="ko-KR" sz="2400" dirty="0"/>
              <a:t>Benzene Molecule: C</a:t>
            </a:r>
            <a:r>
              <a:rPr lang="en-US" altLang="ko-KR" sz="2400" baseline="-25000" dirty="0"/>
              <a:t>6</a:t>
            </a:r>
            <a:r>
              <a:rPr lang="en-US" altLang="ko-KR" sz="2400" dirty="0"/>
              <a:t>H</a:t>
            </a:r>
            <a:r>
              <a:rPr lang="en-US" altLang="ko-KR" sz="2400" baseline="-25000" dirty="0"/>
              <a:t>6</a:t>
            </a:r>
            <a:endParaRPr lang="ko-KR" altLang="en-US" baseline="-25000" dirty="0"/>
          </a:p>
        </p:txBody>
      </p:sp>
    </p:spTree>
    <p:extLst>
      <p:ext uri="{BB962C8B-B14F-4D97-AF65-F5344CB8AC3E}">
        <p14:creationId xmlns:p14="http://schemas.microsoft.com/office/powerpoint/2010/main" val="40461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lstStyle/>
          <a:p>
            <a:r>
              <a:rPr lang="en-US" altLang="ko-KR" dirty="0"/>
              <a:t>Sequential Data</a:t>
            </a:r>
            <a:endParaRPr lang="ko-KR" altLang="en-US" dirty="0"/>
          </a:p>
        </p:txBody>
      </p:sp>
      <p:sp>
        <p:nvSpPr>
          <p:cNvPr id="3" name="내용 개체 틀 2"/>
          <p:cNvSpPr>
            <a:spLocks noGrp="1"/>
          </p:cNvSpPr>
          <p:nvPr>
            <p:ph idx="1"/>
          </p:nvPr>
        </p:nvSpPr>
        <p:spPr/>
        <p:txBody>
          <a:bodyPr/>
          <a:lstStyle/>
          <a:p>
            <a:r>
              <a:rPr lang="en-US" altLang="ko-KR" dirty="0"/>
              <a:t>Sequences of transactions</a:t>
            </a:r>
            <a:endParaRPr lang="ko-KR" altLang="en-US" dirty="0"/>
          </a:p>
        </p:txBody>
      </p:sp>
      <p:sp>
        <p:nvSpPr>
          <p:cNvPr id="4" name="TextBox 3"/>
          <p:cNvSpPr txBox="1"/>
          <p:nvPr/>
        </p:nvSpPr>
        <p:spPr>
          <a:xfrm>
            <a:off x="5091826" y="230785"/>
            <a:ext cx="2208245" cy="369332"/>
          </a:xfrm>
          <a:prstGeom prst="rect">
            <a:avLst/>
          </a:prstGeom>
          <a:noFill/>
        </p:spPr>
        <p:txBody>
          <a:bodyPr wrap="square" rtlCol="0">
            <a:spAutoFit/>
          </a:bodyPr>
          <a:lstStyle/>
          <a:p>
            <a:r>
              <a:rPr lang="en-US" altLang="ko-KR" dirty="0"/>
              <a:t>Ordered Data</a:t>
            </a:r>
            <a:endParaRPr lang="ko-KR" altLang="en-US" dirty="0"/>
          </a:p>
        </p:txBody>
      </p:sp>
      <p:graphicFrame>
        <p:nvGraphicFramePr>
          <p:cNvPr id="12" name="표 11"/>
          <p:cNvGraphicFramePr>
            <a:graphicFrameLocks noGrp="1"/>
          </p:cNvGraphicFramePr>
          <p:nvPr>
            <p:extLst>
              <p:ext uri="{D42A27DB-BD31-4B8C-83A1-F6EECF244321}">
                <p14:modId xmlns:p14="http://schemas.microsoft.com/office/powerpoint/2010/main" val="2212436367"/>
              </p:ext>
            </p:extLst>
          </p:nvPr>
        </p:nvGraphicFramePr>
        <p:xfrm>
          <a:off x="1356441" y="1874354"/>
          <a:ext cx="4272476" cy="2834640"/>
        </p:xfrm>
        <a:graphic>
          <a:graphicData uri="http://schemas.openxmlformats.org/drawingml/2006/table">
            <a:tbl>
              <a:tblPr firstRow="1" bandRow="1">
                <a:tableStyleId>{5C22544A-7EE6-4342-B048-85BDC9FD1C3A}</a:tableStyleId>
              </a:tblPr>
              <a:tblGrid>
                <a:gridCol w="977804">
                  <a:extLst>
                    <a:ext uri="{9D8B030D-6E8A-4147-A177-3AD203B41FA5}">
                      <a16:colId xmlns:a16="http://schemas.microsoft.com/office/drawing/2014/main" val="20000"/>
                    </a:ext>
                  </a:extLst>
                </a:gridCol>
                <a:gridCol w="1518472">
                  <a:extLst>
                    <a:ext uri="{9D8B030D-6E8A-4147-A177-3AD203B41FA5}">
                      <a16:colId xmlns:a16="http://schemas.microsoft.com/office/drawing/2014/main" val="20001"/>
                    </a:ext>
                  </a:extLst>
                </a:gridCol>
                <a:gridCol w="1776200">
                  <a:extLst>
                    <a:ext uri="{9D8B030D-6E8A-4147-A177-3AD203B41FA5}">
                      <a16:colId xmlns:a16="http://schemas.microsoft.com/office/drawing/2014/main" val="20002"/>
                    </a:ext>
                  </a:extLst>
                </a:gridCol>
              </a:tblGrid>
              <a:tr h="640080">
                <a:tc>
                  <a:txBody>
                    <a:bodyPr/>
                    <a:lstStyle/>
                    <a:p>
                      <a:pPr latinLnBrk="1"/>
                      <a:r>
                        <a:rPr lang="en-US" altLang="ko-KR" dirty="0"/>
                        <a:t>Time</a:t>
                      </a:r>
                      <a:endParaRPr lang="ko-KR" altLang="en-US" dirty="0"/>
                    </a:p>
                  </a:txBody>
                  <a:tcPr marL="121920" marR="121920"/>
                </a:tc>
                <a:tc>
                  <a:txBody>
                    <a:bodyPr/>
                    <a:lstStyle/>
                    <a:p>
                      <a:pPr latinLnBrk="1"/>
                      <a:r>
                        <a:rPr lang="en-US" altLang="ko-KR" dirty="0"/>
                        <a:t>Customer</a:t>
                      </a:r>
                      <a:endParaRPr lang="ko-KR" altLang="en-US" dirty="0"/>
                    </a:p>
                  </a:txBody>
                  <a:tcPr marL="121920" marR="121920"/>
                </a:tc>
                <a:tc>
                  <a:txBody>
                    <a:bodyPr/>
                    <a:lstStyle/>
                    <a:p>
                      <a:pPr latinLnBrk="1"/>
                      <a:r>
                        <a:rPr lang="en-US" altLang="ko-KR" dirty="0"/>
                        <a:t>Item Purchased</a:t>
                      </a:r>
                      <a:endParaRPr lang="ko-KR" altLang="en-US" dirty="0"/>
                    </a:p>
                  </a:txBody>
                  <a:tcPr marL="121920" marR="121920"/>
                </a:tc>
                <a:extLst>
                  <a:ext uri="{0D108BD9-81ED-4DB2-BD59-A6C34878D82A}">
                    <a16:rowId xmlns:a16="http://schemas.microsoft.com/office/drawing/2014/main" val="10000"/>
                  </a:ext>
                </a:extLst>
              </a:tr>
              <a:tr h="365760">
                <a:tc>
                  <a:txBody>
                    <a:bodyPr/>
                    <a:lstStyle/>
                    <a:p>
                      <a:pPr latinLnBrk="1"/>
                      <a:r>
                        <a:rPr lang="en-US" altLang="ko-KR" dirty="0"/>
                        <a:t>t1</a:t>
                      </a:r>
                      <a:endParaRPr lang="ko-KR" altLang="en-US" dirty="0"/>
                    </a:p>
                  </a:txBody>
                  <a:tcPr marL="121920" marR="121920"/>
                </a:tc>
                <a:tc>
                  <a:txBody>
                    <a:bodyPr/>
                    <a:lstStyle/>
                    <a:p>
                      <a:pPr latinLnBrk="1"/>
                      <a:r>
                        <a:rPr lang="en-US" altLang="ko-KR" dirty="0"/>
                        <a:t>C1</a:t>
                      </a:r>
                      <a:endParaRPr lang="ko-KR" altLang="en-US" dirty="0"/>
                    </a:p>
                  </a:txBody>
                  <a:tcPr marL="121920" marR="121920"/>
                </a:tc>
                <a:tc>
                  <a:txBody>
                    <a:bodyPr/>
                    <a:lstStyle/>
                    <a:p>
                      <a:pPr latinLnBrk="1"/>
                      <a:r>
                        <a:rPr lang="en-US" altLang="ko-KR" dirty="0"/>
                        <a:t>A, B</a:t>
                      </a:r>
                      <a:endParaRPr lang="ko-KR" altLang="en-US" dirty="0"/>
                    </a:p>
                  </a:txBody>
                  <a:tcPr marL="121920" marR="121920"/>
                </a:tc>
                <a:extLst>
                  <a:ext uri="{0D108BD9-81ED-4DB2-BD59-A6C34878D82A}">
                    <a16:rowId xmlns:a16="http://schemas.microsoft.com/office/drawing/2014/main" val="10001"/>
                  </a:ext>
                </a:extLst>
              </a:tr>
              <a:tr h="365760">
                <a:tc>
                  <a:txBody>
                    <a:bodyPr/>
                    <a:lstStyle/>
                    <a:p>
                      <a:pPr latinLnBrk="1"/>
                      <a:r>
                        <a:rPr lang="en-US" altLang="ko-KR" dirty="0"/>
                        <a:t>t2</a:t>
                      </a:r>
                      <a:endParaRPr lang="ko-KR" altLang="en-US" dirty="0"/>
                    </a:p>
                  </a:txBody>
                  <a:tcPr marL="121920" marR="121920"/>
                </a:tc>
                <a:tc>
                  <a:txBody>
                    <a:bodyPr/>
                    <a:lstStyle/>
                    <a:p>
                      <a:pPr latinLnBrk="1"/>
                      <a:r>
                        <a:rPr lang="en-US" altLang="ko-KR" dirty="0"/>
                        <a:t>C3</a:t>
                      </a:r>
                      <a:endParaRPr lang="ko-KR" altLang="en-US" dirty="0"/>
                    </a:p>
                  </a:txBody>
                  <a:tcPr marL="121920" marR="121920"/>
                </a:tc>
                <a:tc>
                  <a:txBody>
                    <a:bodyPr/>
                    <a:lstStyle/>
                    <a:p>
                      <a:pPr latinLnBrk="1"/>
                      <a:r>
                        <a:rPr lang="en-US" altLang="ko-KR" dirty="0"/>
                        <a:t>A, C</a:t>
                      </a:r>
                      <a:endParaRPr lang="ko-KR" altLang="en-US" dirty="0"/>
                    </a:p>
                  </a:txBody>
                  <a:tcPr marL="121920" marR="121920"/>
                </a:tc>
                <a:extLst>
                  <a:ext uri="{0D108BD9-81ED-4DB2-BD59-A6C34878D82A}">
                    <a16:rowId xmlns:a16="http://schemas.microsoft.com/office/drawing/2014/main" val="10002"/>
                  </a:ext>
                </a:extLst>
              </a:tr>
              <a:tr h="365760">
                <a:tc>
                  <a:txBody>
                    <a:bodyPr/>
                    <a:lstStyle/>
                    <a:p>
                      <a:pPr latinLnBrk="1"/>
                      <a:r>
                        <a:rPr lang="en-US" altLang="ko-KR" dirty="0"/>
                        <a:t>t2</a:t>
                      </a:r>
                      <a:endParaRPr lang="ko-KR" altLang="en-US" dirty="0"/>
                    </a:p>
                  </a:txBody>
                  <a:tcPr marL="121920" marR="121920"/>
                </a:tc>
                <a:tc>
                  <a:txBody>
                    <a:bodyPr/>
                    <a:lstStyle/>
                    <a:p>
                      <a:pPr latinLnBrk="1"/>
                      <a:r>
                        <a:rPr lang="en-US" altLang="ko-KR" dirty="0"/>
                        <a:t>C1</a:t>
                      </a:r>
                      <a:endParaRPr lang="ko-KR" altLang="en-US" dirty="0"/>
                    </a:p>
                  </a:txBody>
                  <a:tcPr marL="121920" marR="121920"/>
                </a:tc>
                <a:tc>
                  <a:txBody>
                    <a:bodyPr/>
                    <a:lstStyle/>
                    <a:p>
                      <a:pPr latinLnBrk="1"/>
                      <a:r>
                        <a:rPr lang="en-US" altLang="ko-KR" dirty="0"/>
                        <a:t>C, D</a:t>
                      </a:r>
                      <a:endParaRPr lang="ko-KR" altLang="en-US" dirty="0"/>
                    </a:p>
                  </a:txBody>
                  <a:tcPr marL="121920" marR="121920"/>
                </a:tc>
                <a:extLst>
                  <a:ext uri="{0D108BD9-81ED-4DB2-BD59-A6C34878D82A}">
                    <a16:rowId xmlns:a16="http://schemas.microsoft.com/office/drawing/2014/main" val="10003"/>
                  </a:ext>
                </a:extLst>
              </a:tr>
              <a:tr h="365760">
                <a:tc>
                  <a:txBody>
                    <a:bodyPr/>
                    <a:lstStyle/>
                    <a:p>
                      <a:pPr latinLnBrk="1"/>
                      <a:r>
                        <a:rPr lang="en-US" altLang="ko-KR" dirty="0"/>
                        <a:t>t3</a:t>
                      </a:r>
                      <a:endParaRPr lang="ko-KR" altLang="en-US" dirty="0"/>
                    </a:p>
                  </a:txBody>
                  <a:tcPr marL="121920" marR="121920"/>
                </a:tc>
                <a:tc>
                  <a:txBody>
                    <a:bodyPr/>
                    <a:lstStyle/>
                    <a:p>
                      <a:pPr latinLnBrk="1"/>
                      <a:r>
                        <a:rPr lang="en-US" altLang="ko-KR" dirty="0"/>
                        <a:t>C2</a:t>
                      </a:r>
                      <a:endParaRPr lang="ko-KR" altLang="en-US" dirty="0"/>
                    </a:p>
                  </a:txBody>
                  <a:tcPr marL="121920" marR="121920"/>
                </a:tc>
                <a:tc>
                  <a:txBody>
                    <a:bodyPr/>
                    <a:lstStyle/>
                    <a:p>
                      <a:pPr latinLnBrk="1"/>
                      <a:r>
                        <a:rPr lang="en-US" altLang="ko-KR" dirty="0"/>
                        <a:t>A, D</a:t>
                      </a:r>
                      <a:endParaRPr lang="ko-KR" altLang="en-US" dirty="0"/>
                    </a:p>
                  </a:txBody>
                  <a:tcPr marL="121920" marR="121920"/>
                </a:tc>
                <a:extLst>
                  <a:ext uri="{0D108BD9-81ED-4DB2-BD59-A6C34878D82A}">
                    <a16:rowId xmlns:a16="http://schemas.microsoft.com/office/drawing/2014/main" val="10004"/>
                  </a:ext>
                </a:extLst>
              </a:tr>
              <a:tr h="365760">
                <a:tc>
                  <a:txBody>
                    <a:bodyPr/>
                    <a:lstStyle/>
                    <a:p>
                      <a:pPr latinLnBrk="1"/>
                      <a:r>
                        <a:rPr lang="en-US" altLang="ko-KR" dirty="0"/>
                        <a:t>t4</a:t>
                      </a:r>
                      <a:endParaRPr lang="ko-KR" altLang="en-US" dirty="0"/>
                    </a:p>
                  </a:txBody>
                  <a:tcPr marL="121920" marR="121920"/>
                </a:tc>
                <a:tc>
                  <a:txBody>
                    <a:bodyPr/>
                    <a:lstStyle/>
                    <a:p>
                      <a:pPr latinLnBrk="1"/>
                      <a:r>
                        <a:rPr lang="en-US" altLang="ko-KR" dirty="0"/>
                        <a:t>C2</a:t>
                      </a:r>
                      <a:endParaRPr lang="ko-KR" altLang="en-US" dirty="0"/>
                    </a:p>
                  </a:txBody>
                  <a:tcPr marL="121920" marR="121920"/>
                </a:tc>
                <a:tc>
                  <a:txBody>
                    <a:bodyPr/>
                    <a:lstStyle/>
                    <a:p>
                      <a:pPr latinLnBrk="1"/>
                      <a:r>
                        <a:rPr lang="en-US" altLang="ko-KR" dirty="0"/>
                        <a:t>E</a:t>
                      </a:r>
                      <a:endParaRPr lang="ko-KR" altLang="en-US" dirty="0"/>
                    </a:p>
                  </a:txBody>
                  <a:tcPr marL="121920" marR="121920"/>
                </a:tc>
                <a:extLst>
                  <a:ext uri="{0D108BD9-81ED-4DB2-BD59-A6C34878D82A}">
                    <a16:rowId xmlns:a16="http://schemas.microsoft.com/office/drawing/2014/main" val="10005"/>
                  </a:ext>
                </a:extLst>
              </a:tr>
              <a:tr h="365760">
                <a:tc>
                  <a:txBody>
                    <a:bodyPr/>
                    <a:lstStyle/>
                    <a:p>
                      <a:pPr latinLnBrk="1"/>
                      <a:r>
                        <a:rPr lang="en-US" altLang="ko-KR" dirty="0"/>
                        <a:t>t5</a:t>
                      </a:r>
                      <a:endParaRPr lang="ko-KR" altLang="en-US" dirty="0"/>
                    </a:p>
                  </a:txBody>
                  <a:tcPr marL="121920" marR="121920"/>
                </a:tc>
                <a:tc>
                  <a:txBody>
                    <a:bodyPr/>
                    <a:lstStyle/>
                    <a:p>
                      <a:pPr latinLnBrk="1"/>
                      <a:r>
                        <a:rPr lang="en-US" altLang="ko-KR" dirty="0"/>
                        <a:t>C1</a:t>
                      </a:r>
                      <a:endParaRPr lang="ko-KR" altLang="en-US" dirty="0"/>
                    </a:p>
                  </a:txBody>
                  <a:tcPr marL="121920" marR="121920"/>
                </a:tc>
                <a:tc>
                  <a:txBody>
                    <a:bodyPr/>
                    <a:lstStyle/>
                    <a:p>
                      <a:pPr latinLnBrk="1"/>
                      <a:r>
                        <a:rPr lang="en-US" altLang="ko-KR" dirty="0"/>
                        <a:t>A, E</a:t>
                      </a:r>
                      <a:endParaRPr lang="ko-KR" altLang="en-US" dirty="0"/>
                    </a:p>
                  </a:txBody>
                  <a:tcPr marL="121920" marR="121920"/>
                </a:tc>
                <a:extLst>
                  <a:ext uri="{0D108BD9-81ED-4DB2-BD59-A6C34878D82A}">
                    <a16:rowId xmlns:a16="http://schemas.microsoft.com/office/drawing/2014/main" val="10006"/>
                  </a:ext>
                </a:extLst>
              </a:tr>
            </a:tbl>
          </a:graphicData>
        </a:graphic>
      </p:graphicFrame>
      <p:graphicFrame>
        <p:nvGraphicFramePr>
          <p:cNvPr id="14" name="표 13"/>
          <p:cNvGraphicFramePr>
            <a:graphicFrameLocks noGrp="1"/>
          </p:cNvGraphicFramePr>
          <p:nvPr>
            <p:extLst>
              <p:ext uri="{D42A27DB-BD31-4B8C-83A1-F6EECF244321}">
                <p14:modId xmlns:p14="http://schemas.microsoft.com/office/powerpoint/2010/main" val="2562636660"/>
              </p:ext>
            </p:extLst>
          </p:nvPr>
        </p:nvGraphicFramePr>
        <p:xfrm>
          <a:off x="6591765" y="2733484"/>
          <a:ext cx="5376597" cy="1463040"/>
        </p:xfrm>
        <a:graphic>
          <a:graphicData uri="http://schemas.openxmlformats.org/drawingml/2006/table">
            <a:tbl>
              <a:tblPr firstRow="1" bandRow="1">
                <a:tableStyleId>{5C22544A-7EE6-4342-B048-85BDC9FD1C3A}</a:tableStyleId>
              </a:tblPr>
              <a:tblGrid>
                <a:gridCol w="1523369">
                  <a:extLst>
                    <a:ext uri="{9D8B030D-6E8A-4147-A177-3AD203B41FA5}">
                      <a16:colId xmlns:a16="http://schemas.microsoft.com/office/drawing/2014/main" val="20000"/>
                    </a:ext>
                  </a:extLst>
                </a:gridCol>
                <a:gridCol w="3853228">
                  <a:extLst>
                    <a:ext uri="{9D8B030D-6E8A-4147-A177-3AD203B41FA5}">
                      <a16:colId xmlns:a16="http://schemas.microsoft.com/office/drawing/2014/main" val="20001"/>
                    </a:ext>
                  </a:extLst>
                </a:gridCol>
              </a:tblGrid>
              <a:tr h="365760">
                <a:tc>
                  <a:txBody>
                    <a:bodyPr/>
                    <a:lstStyle/>
                    <a:p>
                      <a:pPr latinLnBrk="1"/>
                      <a:r>
                        <a:rPr lang="en-US" altLang="ko-KR" dirty="0"/>
                        <a:t>Customer</a:t>
                      </a:r>
                      <a:endParaRPr lang="ko-KR" altLang="en-US" dirty="0"/>
                    </a:p>
                  </a:txBody>
                  <a:tcPr marL="121920" marR="121920"/>
                </a:tc>
                <a:tc>
                  <a:txBody>
                    <a:bodyPr/>
                    <a:lstStyle/>
                    <a:p>
                      <a:pPr latinLnBrk="1"/>
                      <a:r>
                        <a:rPr lang="en-US" altLang="ko-KR" dirty="0"/>
                        <a:t>Time and Items</a:t>
                      </a:r>
                      <a:r>
                        <a:rPr lang="en-US" altLang="ko-KR" baseline="0" dirty="0"/>
                        <a:t> Purchased</a:t>
                      </a:r>
                      <a:endParaRPr lang="ko-KR" altLang="en-US" dirty="0"/>
                    </a:p>
                  </a:txBody>
                  <a:tcPr marL="121920" marR="121920"/>
                </a:tc>
                <a:extLst>
                  <a:ext uri="{0D108BD9-81ED-4DB2-BD59-A6C34878D82A}">
                    <a16:rowId xmlns:a16="http://schemas.microsoft.com/office/drawing/2014/main" val="10000"/>
                  </a:ext>
                </a:extLst>
              </a:tr>
              <a:tr h="365760">
                <a:tc>
                  <a:txBody>
                    <a:bodyPr/>
                    <a:lstStyle/>
                    <a:p>
                      <a:pPr latinLnBrk="1"/>
                      <a:r>
                        <a:rPr lang="en-US" altLang="ko-KR" dirty="0"/>
                        <a:t>C1</a:t>
                      </a:r>
                      <a:endParaRPr lang="ko-KR" altLang="en-US" dirty="0"/>
                    </a:p>
                  </a:txBody>
                  <a:tcPr marL="121920" marR="121920"/>
                </a:tc>
                <a:tc>
                  <a:txBody>
                    <a:bodyPr/>
                    <a:lstStyle/>
                    <a:p>
                      <a:pPr latinLnBrk="1"/>
                      <a:r>
                        <a:rPr lang="en-US" altLang="ko-KR" dirty="0"/>
                        <a:t>&lt; (A, B) (C, D) (A, E)</a:t>
                      </a:r>
                      <a:r>
                        <a:rPr lang="en-US" altLang="ko-KR" baseline="0" dirty="0"/>
                        <a:t> &gt;</a:t>
                      </a:r>
                      <a:endParaRPr lang="ko-KR" altLang="en-US" dirty="0"/>
                    </a:p>
                  </a:txBody>
                  <a:tcPr marL="121920" marR="121920"/>
                </a:tc>
                <a:extLst>
                  <a:ext uri="{0D108BD9-81ED-4DB2-BD59-A6C34878D82A}">
                    <a16:rowId xmlns:a16="http://schemas.microsoft.com/office/drawing/2014/main" val="10001"/>
                  </a:ext>
                </a:extLst>
              </a:tr>
              <a:tr h="365760">
                <a:tc>
                  <a:txBody>
                    <a:bodyPr/>
                    <a:lstStyle/>
                    <a:p>
                      <a:pPr latinLnBrk="1"/>
                      <a:r>
                        <a:rPr lang="en-US" altLang="ko-KR" dirty="0"/>
                        <a:t>C2</a:t>
                      </a:r>
                      <a:endParaRPr lang="ko-KR" altLang="en-US" dirty="0"/>
                    </a:p>
                  </a:txBody>
                  <a:tcPr marL="121920" marR="121920"/>
                </a:tc>
                <a:tc>
                  <a:txBody>
                    <a:bodyPr/>
                    <a:lstStyle/>
                    <a:p>
                      <a:pPr latinLnBrk="1"/>
                      <a:r>
                        <a:rPr lang="en-US" altLang="ko-KR" dirty="0"/>
                        <a:t>&lt; (A, D),</a:t>
                      </a:r>
                      <a:r>
                        <a:rPr lang="en-US" altLang="ko-KR" baseline="0" dirty="0"/>
                        <a:t> (E) &gt;</a:t>
                      </a:r>
                      <a:endParaRPr lang="ko-KR" altLang="en-US" dirty="0"/>
                    </a:p>
                  </a:txBody>
                  <a:tcPr marL="121920" marR="121920"/>
                </a:tc>
                <a:extLst>
                  <a:ext uri="{0D108BD9-81ED-4DB2-BD59-A6C34878D82A}">
                    <a16:rowId xmlns:a16="http://schemas.microsoft.com/office/drawing/2014/main" val="10002"/>
                  </a:ext>
                </a:extLst>
              </a:tr>
              <a:tr h="365760">
                <a:tc>
                  <a:txBody>
                    <a:bodyPr/>
                    <a:lstStyle/>
                    <a:p>
                      <a:pPr latinLnBrk="1"/>
                      <a:r>
                        <a:rPr lang="en-US" altLang="ko-KR" dirty="0"/>
                        <a:t>C3</a:t>
                      </a:r>
                      <a:endParaRPr lang="ko-KR" altLang="en-US" dirty="0"/>
                    </a:p>
                  </a:txBody>
                  <a:tcPr marL="121920" marR="121920"/>
                </a:tc>
                <a:tc>
                  <a:txBody>
                    <a:bodyPr/>
                    <a:lstStyle/>
                    <a:p>
                      <a:pPr latinLnBrk="1"/>
                      <a:r>
                        <a:rPr lang="en-US" altLang="ko-KR" dirty="0"/>
                        <a:t>&lt;</a:t>
                      </a:r>
                      <a:r>
                        <a:rPr lang="en-US" altLang="ko-KR" baseline="0" dirty="0"/>
                        <a:t> (A, C) &gt;</a:t>
                      </a:r>
                      <a:endParaRPr lang="ko-KR" altLang="en-US" dirty="0"/>
                    </a:p>
                  </a:txBody>
                  <a:tcPr marL="121920" marR="121920"/>
                </a:tc>
                <a:extLst>
                  <a:ext uri="{0D108BD9-81ED-4DB2-BD59-A6C34878D82A}">
                    <a16:rowId xmlns:a16="http://schemas.microsoft.com/office/drawing/2014/main" val="10003"/>
                  </a:ext>
                </a:extLst>
              </a:tr>
            </a:tbl>
          </a:graphicData>
        </a:graphic>
      </p:graphicFrame>
      <p:sp>
        <p:nvSpPr>
          <p:cNvPr id="15" name="오른쪽 화살표 14"/>
          <p:cNvSpPr/>
          <p:nvPr/>
        </p:nvSpPr>
        <p:spPr>
          <a:xfrm>
            <a:off x="5642675" y="3212976"/>
            <a:ext cx="960107"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83762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3" y="0"/>
            <a:ext cx="10018713" cy="1752599"/>
          </a:xfrm>
        </p:spPr>
        <p:txBody>
          <a:bodyPr/>
          <a:lstStyle/>
          <a:p>
            <a:r>
              <a:rPr lang="en-US" altLang="ko-KR" dirty="0"/>
              <a:t>Time-Series Data</a:t>
            </a:r>
            <a:endParaRPr lang="ko-KR" altLang="en-US" dirty="0"/>
          </a:p>
        </p:txBody>
      </p:sp>
      <p:sp>
        <p:nvSpPr>
          <p:cNvPr id="3" name="내용 개체 틀 2"/>
          <p:cNvSpPr>
            <a:spLocks noGrp="1"/>
          </p:cNvSpPr>
          <p:nvPr>
            <p:ph idx="1"/>
          </p:nvPr>
        </p:nvSpPr>
        <p:spPr>
          <a:xfrm>
            <a:off x="1800128" y="5210059"/>
            <a:ext cx="10230292" cy="992436"/>
          </a:xfrm>
        </p:spPr>
        <p:txBody>
          <a:bodyPr/>
          <a:lstStyle/>
          <a:p>
            <a:r>
              <a:rPr lang="en-US" altLang="ko-KR" dirty="0"/>
              <a:t>Sequences of data points, measured typically at successive times spaced at uniform time intervals</a:t>
            </a:r>
            <a:endParaRPr lang="ko-KR" altLang="en-US" dirty="0"/>
          </a:p>
        </p:txBody>
      </p:sp>
      <p:sp>
        <p:nvSpPr>
          <p:cNvPr id="4" name="TextBox 3"/>
          <p:cNvSpPr txBox="1"/>
          <p:nvPr/>
        </p:nvSpPr>
        <p:spPr>
          <a:xfrm>
            <a:off x="5058776" y="175700"/>
            <a:ext cx="2208245" cy="369332"/>
          </a:xfrm>
          <a:prstGeom prst="rect">
            <a:avLst/>
          </a:prstGeom>
          <a:noFill/>
        </p:spPr>
        <p:txBody>
          <a:bodyPr wrap="square" rtlCol="0">
            <a:spAutoFit/>
          </a:bodyPr>
          <a:lstStyle/>
          <a:p>
            <a:r>
              <a:rPr lang="en-US" altLang="ko-KR" dirty="0"/>
              <a:t>Ordered Data</a:t>
            </a:r>
            <a:endParaRPr lang="ko-KR" altLang="en-US" dirty="0"/>
          </a:p>
        </p:txBody>
      </p:sp>
      <p:pic>
        <p:nvPicPr>
          <p:cNvPr id="12290" name="Picture 2" descr="http://www.panopticon.com/assets/img/screenshots/screen_linegraph_a_450x3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043" y="1395524"/>
            <a:ext cx="5715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17773" y="4561343"/>
            <a:ext cx="8764623" cy="400110"/>
          </a:xfrm>
          <a:prstGeom prst="rect">
            <a:avLst/>
          </a:prstGeom>
          <a:noFill/>
        </p:spPr>
        <p:txBody>
          <a:bodyPr wrap="square" rtlCol="0">
            <a:spAutoFit/>
          </a:bodyPr>
          <a:lstStyle/>
          <a:p>
            <a:r>
              <a:rPr lang="en-US" altLang="ko-KR" sz="2000" dirty="0"/>
              <a:t>one year of stock performance data for seven industrial sectors</a:t>
            </a:r>
            <a:endParaRPr lang="ko-KR" altLang="en-US" sz="2000" dirty="0"/>
          </a:p>
        </p:txBody>
      </p:sp>
    </p:spTree>
    <p:extLst>
      <p:ext uri="{BB962C8B-B14F-4D97-AF65-F5344CB8AC3E}">
        <p14:creationId xmlns:p14="http://schemas.microsoft.com/office/powerpoint/2010/main" val="268719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normAutofit/>
          </a:bodyPr>
          <a:lstStyle/>
          <a:p>
            <a:r>
              <a:rPr lang="en-US" altLang="ko-KR" dirty="0"/>
              <a:t>Genetic Sequence Data</a:t>
            </a:r>
            <a:endParaRPr lang="ko-KR" altLang="en-US" dirty="0"/>
          </a:p>
        </p:txBody>
      </p:sp>
      <p:sp>
        <p:nvSpPr>
          <p:cNvPr id="3" name="내용 개체 틀 2"/>
          <p:cNvSpPr>
            <a:spLocks noGrp="1"/>
          </p:cNvSpPr>
          <p:nvPr>
            <p:ph idx="1"/>
          </p:nvPr>
        </p:nvSpPr>
        <p:spPr>
          <a:xfrm>
            <a:off x="2528794" y="4856602"/>
            <a:ext cx="9501625" cy="1566232"/>
          </a:xfrm>
        </p:spPr>
        <p:txBody>
          <a:bodyPr/>
          <a:lstStyle/>
          <a:p>
            <a:r>
              <a:rPr lang="en-US" altLang="ko-KR" dirty="0"/>
              <a:t>Nucleic acids consist of a chain of linked units called nucleotides: </a:t>
            </a:r>
            <a:r>
              <a:rPr lang="en-US" altLang="ko-KR" b="1" dirty="0"/>
              <a:t>A</a:t>
            </a:r>
            <a:r>
              <a:rPr lang="en-US" altLang="ko-KR" dirty="0"/>
              <a:t> (adenine), </a:t>
            </a:r>
            <a:r>
              <a:rPr lang="en-US" altLang="ko-KR" b="1" dirty="0"/>
              <a:t>C</a:t>
            </a:r>
            <a:r>
              <a:rPr lang="en-US" altLang="ko-KR" dirty="0"/>
              <a:t> (cytosine), </a:t>
            </a:r>
            <a:r>
              <a:rPr lang="en-US" altLang="ko-KR" b="1" dirty="0"/>
              <a:t>G</a:t>
            </a:r>
            <a:r>
              <a:rPr lang="en-US" altLang="ko-KR" dirty="0"/>
              <a:t> (guanine), and </a:t>
            </a:r>
            <a:r>
              <a:rPr lang="en-US" altLang="ko-KR" b="1" dirty="0"/>
              <a:t>T</a:t>
            </a:r>
            <a:r>
              <a:rPr lang="en-US" altLang="ko-KR" dirty="0"/>
              <a:t> (thymine)</a:t>
            </a:r>
            <a:endParaRPr lang="ko-KR" altLang="en-US" dirty="0"/>
          </a:p>
        </p:txBody>
      </p:sp>
      <p:sp>
        <p:nvSpPr>
          <p:cNvPr id="4" name="TextBox 3"/>
          <p:cNvSpPr txBox="1"/>
          <p:nvPr/>
        </p:nvSpPr>
        <p:spPr>
          <a:xfrm>
            <a:off x="4882506" y="208750"/>
            <a:ext cx="2208245" cy="369332"/>
          </a:xfrm>
          <a:prstGeom prst="rect">
            <a:avLst/>
          </a:prstGeom>
          <a:noFill/>
        </p:spPr>
        <p:txBody>
          <a:bodyPr wrap="square" rtlCol="0">
            <a:spAutoFit/>
          </a:bodyPr>
          <a:lstStyle/>
          <a:p>
            <a:r>
              <a:rPr lang="en-US" altLang="ko-KR" dirty="0"/>
              <a:t>Ordered Data</a:t>
            </a:r>
            <a:endParaRPr lang="ko-KR" altLang="en-US" dirty="0"/>
          </a:p>
        </p:txBody>
      </p:sp>
      <p:graphicFrame>
        <p:nvGraphicFramePr>
          <p:cNvPr id="5" name="개체 4"/>
          <p:cNvGraphicFramePr>
            <a:graphicFrameLocks noChangeAspect="1"/>
          </p:cNvGraphicFramePr>
          <p:nvPr>
            <p:extLst>
              <p:ext uri="{D42A27DB-BD31-4B8C-83A1-F6EECF244321}">
                <p14:modId xmlns:p14="http://schemas.microsoft.com/office/powerpoint/2010/main" val="3547904498"/>
              </p:ext>
            </p:extLst>
          </p:nvPr>
        </p:nvGraphicFramePr>
        <p:xfrm>
          <a:off x="3409842" y="1347936"/>
          <a:ext cx="5704417" cy="3651250"/>
        </p:xfrm>
        <a:graphic>
          <a:graphicData uri="http://schemas.openxmlformats.org/presentationml/2006/ole">
            <mc:AlternateContent xmlns:mc="http://schemas.openxmlformats.org/markup-compatibility/2006">
              <mc:Choice xmlns:v="urn:schemas-microsoft-com:vml" Requires="v">
                <p:oleObj spid="_x0000_s6148" name="VISIO" r:id="rId3" imgW="2330196" imgH="1991868" progId="">
                  <p:embed/>
                </p:oleObj>
              </mc:Choice>
              <mc:Fallback>
                <p:oleObj name="VISIO" r:id="rId3" imgW="2330196" imgH="1991868" progId="">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842" y="1347936"/>
                        <a:ext cx="5704417"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3361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2" y="0"/>
            <a:ext cx="10018713" cy="1752599"/>
          </a:xfrm>
        </p:spPr>
        <p:txBody>
          <a:bodyPr/>
          <a:lstStyle/>
          <a:p>
            <a:r>
              <a:rPr lang="en-US" altLang="ko-KR" dirty="0"/>
              <a:t>Trajectory Data</a:t>
            </a:r>
            <a:endParaRPr lang="ko-KR" altLang="en-US" dirty="0"/>
          </a:p>
        </p:txBody>
      </p:sp>
      <p:sp>
        <p:nvSpPr>
          <p:cNvPr id="3" name="내용 개체 틀 2"/>
          <p:cNvSpPr>
            <a:spLocks noGrp="1"/>
          </p:cNvSpPr>
          <p:nvPr>
            <p:ph idx="1"/>
          </p:nvPr>
        </p:nvSpPr>
        <p:spPr>
          <a:xfrm>
            <a:off x="1737701" y="2380557"/>
            <a:ext cx="10018713" cy="3124201"/>
          </a:xfrm>
        </p:spPr>
        <p:txBody>
          <a:bodyPr/>
          <a:lstStyle/>
          <a:p>
            <a:r>
              <a:rPr lang="en-US" altLang="ko-KR" dirty="0"/>
              <a:t>Sequences of the locations and timestamps of  </a:t>
            </a:r>
            <a:r>
              <a:rPr lang="en-US" altLang="ko-KR" b="1" dirty="0"/>
              <a:t>moving objects</a:t>
            </a:r>
            <a:endParaRPr lang="ko-KR" altLang="en-US" b="1" dirty="0"/>
          </a:p>
        </p:txBody>
      </p:sp>
      <p:sp>
        <p:nvSpPr>
          <p:cNvPr id="4" name="TextBox 3"/>
          <p:cNvSpPr txBox="1"/>
          <p:nvPr/>
        </p:nvSpPr>
        <p:spPr>
          <a:xfrm>
            <a:off x="4937590" y="153666"/>
            <a:ext cx="2208245" cy="369332"/>
          </a:xfrm>
          <a:prstGeom prst="rect">
            <a:avLst/>
          </a:prstGeom>
          <a:noFill/>
        </p:spPr>
        <p:txBody>
          <a:bodyPr wrap="square" rtlCol="0">
            <a:spAutoFit/>
          </a:bodyPr>
          <a:lstStyle/>
          <a:p>
            <a:r>
              <a:rPr lang="en-US" altLang="ko-KR" dirty="0"/>
              <a:t>Ordered Data</a:t>
            </a:r>
            <a:endParaRPr lang="ko-KR" altLang="en-US" dirty="0"/>
          </a:p>
        </p:txBody>
      </p:sp>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2008" y="2144046"/>
            <a:ext cx="4011083" cy="20732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ruc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9791" y="3971257"/>
            <a:ext cx="3327400" cy="1930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descr="tra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191" y="2066257"/>
            <a:ext cx="3759200" cy="22558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femuse24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8876" y="3895058"/>
            <a:ext cx="3710516" cy="2055813"/>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8"/>
          <p:cNvSpPr txBox="1">
            <a:spLocks noChangeArrowheads="1"/>
          </p:cNvSpPr>
          <p:nvPr/>
        </p:nvSpPr>
        <p:spPr bwMode="auto">
          <a:xfrm>
            <a:off x="1574191" y="2066258"/>
            <a:ext cx="325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800" b="1">
                <a:solidFill>
                  <a:schemeClr val="bg1"/>
                </a:solidFill>
              </a:rPr>
              <a:t>Hurricanes</a:t>
            </a:r>
          </a:p>
        </p:txBody>
      </p:sp>
      <p:sp>
        <p:nvSpPr>
          <p:cNvPr id="10" name="Text Box 9"/>
          <p:cNvSpPr txBox="1">
            <a:spLocks noChangeArrowheads="1"/>
          </p:cNvSpPr>
          <p:nvPr/>
        </p:nvSpPr>
        <p:spPr bwMode="auto">
          <a:xfrm>
            <a:off x="6654191" y="2066258"/>
            <a:ext cx="325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800" b="1">
                <a:solidFill>
                  <a:schemeClr val="bg1"/>
                </a:solidFill>
              </a:rPr>
              <a:t>Turtles</a:t>
            </a:r>
          </a:p>
        </p:txBody>
      </p:sp>
      <p:sp>
        <p:nvSpPr>
          <p:cNvPr id="11" name="Text Box 10"/>
          <p:cNvSpPr txBox="1">
            <a:spLocks noChangeArrowheads="1"/>
          </p:cNvSpPr>
          <p:nvPr/>
        </p:nvSpPr>
        <p:spPr bwMode="auto">
          <a:xfrm>
            <a:off x="2691791" y="3985545"/>
            <a:ext cx="3251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800" b="1" dirty="0">
                <a:solidFill>
                  <a:schemeClr val="tx2"/>
                </a:solidFill>
              </a:rPr>
              <a:t>Vessels</a:t>
            </a:r>
          </a:p>
        </p:txBody>
      </p:sp>
      <p:sp>
        <p:nvSpPr>
          <p:cNvPr id="12" name="Text Box 11"/>
          <p:cNvSpPr txBox="1">
            <a:spLocks noChangeArrowheads="1"/>
          </p:cNvSpPr>
          <p:nvPr/>
        </p:nvSpPr>
        <p:spPr bwMode="auto">
          <a:xfrm>
            <a:off x="8279791" y="3971258"/>
            <a:ext cx="325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800" b="1">
                <a:solidFill>
                  <a:schemeClr val="tx2"/>
                </a:solidFill>
              </a:rPr>
              <a:t>Vehicles</a:t>
            </a:r>
          </a:p>
        </p:txBody>
      </p:sp>
    </p:spTree>
    <p:extLst>
      <p:ext uri="{BB962C8B-B14F-4D97-AF65-F5344CB8AC3E}">
        <p14:creationId xmlns:p14="http://schemas.microsoft.com/office/powerpoint/2010/main" val="3935800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a:xfrm>
            <a:off x="1583463" y="0"/>
            <a:ext cx="10018713" cy="1752599"/>
          </a:xfrm>
        </p:spPr>
        <p:txBody>
          <a:bodyPr/>
          <a:lstStyle/>
          <a:p>
            <a:r>
              <a:rPr lang="en-US" altLang="ko-KR" dirty="0"/>
              <a:t>At the Beginning</a:t>
            </a:r>
            <a:endParaRPr lang="ko-KR" altLang="en-US" dirty="0"/>
          </a:p>
        </p:txBody>
      </p:sp>
      <p:sp>
        <p:nvSpPr>
          <p:cNvPr id="3" name="내용 개체 틀 2"/>
          <p:cNvSpPr>
            <a:spLocks noGrp="1"/>
          </p:cNvSpPr>
          <p:nvPr>
            <p:ph idx="1"/>
          </p:nvPr>
        </p:nvSpPr>
        <p:spPr>
          <a:xfrm>
            <a:off x="1814821" y="3238034"/>
            <a:ext cx="10018713" cy="3124201"/>
          </a:xfrm>
        </p:spPr>
        <p:txBody>
          <a:bodyPr/>
          <a:lstStyle/>
          <a:p>
            <a:pPr marL="0" indent="0">
              <a:buNone/>
            </a:pPr>
            <a:endParaRPr lang="en-US" altLang="ko-KR" dirty="0"/>
          </a:p>
          <a:p>
            <a:pPr marL="0" indent="0">
              <a:buNone/>
            </a:pPr>
            <a:endParaRPr lang="en-US" altLang="ko-KR" dirty="0"/>
          </a:p>
          <a:p>
            <a:pPr marL="0" indent="0">
              <a:buNone/>
            </a:pPr>
            <a:endParaRPr lang="en-US" altLang="ko-KR" dirty="0"/>
          </a:p>
          <a:p>
            <a:pPr marL="0" indent="0">
              <a:buNone/>
            </a:pPr>
            <a:r>
              <a:rPr lang="en-US" altLang="ko-KR" dirty="0"/>
              <a:t>My mom always said, "Life was like a box of chocolates. You never know what you're </a:t>
            </a:r>
            <a:r>
              <a:rPr lang="en-US" altLang="ko-KR" dirty="0" err="1"/>
              <a:t>gonna</a:t>
            </a:r>
            <a:r>
              <a:rPr lang="en-US" altLang="ko-KR" dirty="0"/>
              <a:t> get."  (in Forrest Gump, 1994)</a:t>
            </a:r>
            <a:endParaRPr lang="ko-KR" altLang="en-US" dirty="0"/>
          </a:p>
        </p:txBody>
      </p:sp>
      <p:pic>
        <p:nvPicPr>
          <p:cNvPr id="28676" name="Picture 4" descr="http://cdn.i-sight.com/uploads/Forrest-Gu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384" y="1713886"/>
            <a:ext cx="7112000" cy="3089468"/>
          </a:xfrm>
          <a:prstGeom prst="rect">
            <a:avLst/>
          </a:prstGeom>
          <a:noFill/>
          <a:extLst>
            <a:ext uri="{909E8E84-426E-40DD-AFC4-6F175D3DCCD1}">
              <a14:hiddenFill xmlns:a14="http://schemas.microsoft.com/office/drawing/2010/main">
                <a:solidFill>
                  <a:srgbClr val="FFFFFF"/>
                </a:solidFill>
              </a14:hiddenFill>
            </a:ext>
          </a:extLst>
        </p:spPr>
      </p:pic>
      <p:pic>
        <p:nvPicPr>
          <p:cNvPr id="56322" name="Picture 2" descr="Image result for box of chocolates"/>
          <p:cNvPicPr>
            <a:picLocks noChangeAspect="1" noChangeArrowheads="1"/>
          </p:cNvPicPr>
          <p:nvPr/>
        </p:nvPicPr>
        <p:blipFill>
          <a:blip r:embed="rId3"/>
          <a:srcRect/>
          <a:stretch>
            <a:fillRect/>
          </a:stretch>
        </p:blipFill>
        <p:spPr bwMode="auto">
          <a:xfrm>
            <a:off x="7631108" y="1697975"/>
            <a:ext cx="4560892" cy="3105379"/>
          </a:xfrm>
          <a:prstGeom prst="rect">
            <a:avLst/>
          </a:prstGeom>
          <a:noFill/>
        </p:spPr>
      </p:pic>
    </p:spTree>
    <p:extLst>
      <p:ext uri="{BB962C8B-B14F-4D97-AF65-F5344CB8AC3E}">
        <p14:creationId xmlns:p14="http://schemas.microsoft.com/office/powerpoint/2010/main" val="382470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72446" y="0"/>
            <a:ext cx="10018713" cy="1752599"/>
          </a:xfrm>
        </p:spPr>
        <p:txBody>
          <a:bodyPr/>
          <a:lstStyle/>
          <a:p>
            <a:r>
              <a:rPr lang="en-US" altLang="ko-KR" dirty="0"/>
              <a:t>Contents</a:t>
            </a:r>
            <a:endParaRPr lang="ko-KR" altLang="en-US" dirty="0"/>
          </a:p>
        </p:txBody>
      </p:sp>
      <p:sp>
        <p:nvSpPr>
          <p:cNvPr id="3" name="내용 개체 틀 2"/>
          <p:cNvSpPr>
            <a:spLocks noGrp="1"/>
          </p:cNvSpPr>
          <p:nvPr>
            <p:ph idx="1"/>
          </p:nvPr>
        </p:nvSpPr>
        <p:spPr>
          <a:xfrm>
            <a:off x="1792782" y="1719548"/>
            <a:ext cx="8463921" cy="4191001"/>
          </a:xfrm>
        </p:spPr>
        <p:txBody>
          <a:bodyPr>
            <a:normAutofit fontScale="92500" lnSpcReduction="10000"/>
          </a:bodyPr>
          <a:lstStyle/>
          <a:p>
            <a:r>
              <a:rPr lang="en-US" altLang="ko-KR" dirty="0"/>
              <a:t>Types of Data Sets</a:t>
            </a:r>
          </a:p>
          <a:p>
            <a:endParaRPr lang="en-US" altLang="ko-KR" dirty="0"/>
          </a:p>
          <a:p>
            <a:r>
              <a:rPr lang="en-US" altLang="ko-KR" dirty="0"/>
              <a:t>Data Objects and Attribute Types</a:t>
            </a:r>
          </a:p>
          <a:p>
            <a:endParaRPr lang="en-US" altLang="ko-KR" dirty="0"/>
          </a:p>
          <a:p>
            <a:r>
              <a:rPr lang="en-US" altLang="ko-KR" dirty="0"/>
              <a:t>Basic Statistical Description of Data</a:t>
            </a:r>
          </a:p>
          <a:p>
            <a:endParaRPr lang="en-US" altLang="ko-KR" dirty="0"/>
          </a:p>
          <a:p>
            <a:r>
              <a:rPr lang="en-US" altLang="ko-KR" dirty="0"/>
              <a:t>Data Visualization Techniques</a:t>
            </a:r>
          </a:p>
          <a:p>
            <a:endParaRPr lang="en-US" altLang="ko-KR" dirty="0"/>
          </a:p>
          <a:p>
            <a:r>
              <a:rPr lang="en-US" altLang="ko-KR" dirty="0"/>
              <a:t>Data Similarity and Dissimilarity</a:t>
            </a:r>
            <a:endParaRPr lang="ko-KR" altLang="en-US" dirty="0"/>
          </a:p>
        </p:txBody>
      </p:sp>
      <p:sp>
        <p:nvSpPr>
          <p:cNvPr id="4" name="왼쪽 화살표 3"/>
          <p:cNvSpPr/>
          <p:nvPr/>
        </p:nvSpPr>
        <p:spPr>
          <a:xfrm>
            <a:off x="6278689" y="2707328"/>
            <a:ext cx="1536171" cy="360040"/>
          </a:xfrm>
          <a:prstGeom prst="leftArrow">
            <a:avLst>
              <a:gd name="adj1" fmla="val 50000"/>
              <a:gd name="adj2" fmla="val 607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09463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83462" y="0"/>
            <a:ext cx="10018713" cy="1752599"/>
          </a:xfrm>
        </p:spPr>
        <p:txBody>
          <a:bodyPr/>
          <a:lstStyle/>
          <a:p>
            <a:r>
              <a:rPr lang="en-US" altLang="ko-KR" dirty="0"/>
              <a:t>Data Objects</a:t>
            </a:r>
            <a:endParaRPr lang="ko-KR" altLang="en-US" dirty="0"/>
          </a:p>
        </p:txBody>
      </p:sp>
      <p:sp>
        <p:nvSpPr>
          <p:cNvPr id="3" name="내용 개체 틀 2"/>
          <p:cNvSpPr>
            <a:spLocks noGrp="1"/>
          </p:cNvSpPr>
          <p:nvPr>
            <p:ph idx="1"/>
          </p:nvPr>
        </p:nvSpPr>
        <p:spPr>
          <a:xfrm>
            <a:off x="1553377" y="1443210"/>
            <a:ext cx="10125915" cy="4836404"/>
          </a:xfrm>
        </p:spPr>
        <p:txBody>
          <a:bodyPr>
            <a:normAutofit/>
          </a:bodyPr>
          <a:lstStyle/>
          <a:p>
            <a:r>
              <a:rPr lang="en-US" altLang="ko-KR" dirty="0"/>
              <a:t>A </a:t>
            </a:r>
            <a:r>
              <a:rPr lang="en-US" altLang="ko-KR" b="1" dirty="0"/>
              <a:t>data set</a:t>
            </a:r>
            <a:r>
              <a:rPr lang="en-US" altLang="ko-KR" dirty="0"/>
              <a:t> can often be viewed as a collection of data objects</a:t>
            </a:r>
          </a:p>
          <a:p>
            <a:r>
              <a:rPr lang="en-US" altLang="ko-KR" dirty="0"/>
              <a:t>A </a:t>
            </a:r>
            <a:r>
              <a:rPr lang="en-US" altLang="ko-KR" b="1" dirty="0"/>
              <a:t>data object </a:t>
            </a:r>
            <a:r>
              <a:rPr lang="en-US" altLang="ko-KR" dirty="0"/>
              <a:t>(or sample, example, instance, point, tuple, …) represents an entry</a:t>
            </a:r>
          </a:p>
          <a:p>
            <a:pPr lvl="1"/>
            <a:r>
              <a:rPr lang="en-US" altLang="ko-KR" dirty="0"/>
              <a:t>Sales data sets: customers, store items, sales</a:t>
            </a:r>
          </a:p>
          <a:p>
            <a:pPr lvl="1"/>
            <a:r>
              <a:rPr lang="en-US" altLang="ko-KR" dirty="0"/>
              <a:t>Medical data sets: patients, treatments</a:t>
            </a:r>
          </a:p>
          <a:p>
            <a:pPr lvl="1"/>
            <a:r>
              <a:rPr lang="en-US" altLang="ko-KR" dirty="0"/>
              <a:t>University data sets: students, professors, courses</a:t>
            </a:r>
          </a:p>
          <a:p>
            <a:r>
              <a:rPr lang="en-US" altLang="ko-KR" dirty="0"/>
              <a:t>Data objects are described by </a:t>
            </a:r>
            <a:r>
              <a:rPr lang="en-US" altLang="ko-KR" b="1" dirty="0"/>
              <a:t>attributes</a:t>
            </a:r>
          </a:p>
          <a:p>
            <a:r>
              <a:rPr lang="en-US" altLang="ko-KR" dirty="0"/>
              <a:t>In relational databases, rows are data objects; columns are attributes</a:t>
            </a:r>
          </a:p>
        </p:txBody>
      </p:sp>
    </p:spTree>
    <p:extLst>
      <p:ext uri="{BB962C8B-B14F-4D97-AF65-F5344CB8AC3E}">
        <p14:creationId xmlns:p14="http://schemas.microsoft.com/office/powerpoint/2010/main" val="2263886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3" y="0"/>
            <a:ext cx="10018713" cy="1752599"/>
          </a:xfrm>
        </p:spPr>
        <p:txBody>
          <a:bodyPr/>
          <a:lstStyle/>
          <a:p>
            <a:r>
              <a:rPr lang="en-US" altLang="ko-KR" dirty="0"/>
              <a:t>Attributes</a:t>
            </a:r>
            <a:endParaRPr lang="ko-KR" altLang="en-US" dirty="0"/>
          </a:p>
        </p:txBody>
      </p:sp>
      <p:sp>
        <p:nvSpPr>
          <p:cNvPr id="3" name="내용 개체 틀 2"/>
          <p:cNvSpPr>
            <a:spLocks noGrp="1"/>
          </p:cNvSpPr>
          <p:nvPr>
            <p:ph idx="1"/>
          </p:nvPr>
        </p:nvSpPr>
        <p:spPr>
          <a:xfrm>
            <a:off x="1443210" y="1696598"/>
            <a:ext cx="10432973" cy="4704201"/>
          </a:xfrm>
        </p:spPr>
        <p:txBody>
          <a:bodyPr>
            <a:normAutofit/>
          </a:bodyPr>
          <a:lstStyle/>
          <a:p>
            <a:r>
              <a:rPr lang="en-US" altLang="ko-KR" dirty="0"/>
              <a:t>An </a:t>
            </a:r>
            <a:r>
              <a:rPr lang="en-US" altLang="ko-KR" b="1" dirty="0"/>
              <a:t>attribute</a:t>
            </a:r>
            <a:r>
              <a:rPr lang="en-US" altLang="ko-KR" dirty="0"/>
              <a:t> (or dimension, feature, …) is a property or characteristic of an object </a:t>
            </a:r>
          </a:p>
          <a:p>
            <a:pPr lvl="1"/>
            <a:r>
              <a:rPr lang="en-US" altLang="ko-KR" dirty="0"/>
              <a:t>e.g., eye color of a person, temperature of an object</a:t>
            </a:r>
          </a:p>
          <a:p>
            <a:r>
              <a:rPr lang="en-US" altLang="ko-KR" dirty="0"/>
              <a:t>Types</a:t>
            </a:r>
          </a:p>
          <a:p>
            <a:pPr lvl="1"/>
            <a:r>
              <a:rPr lang="en-US" altLang="ko-KR" b="1" dirty="0"/>
              <a:t>Categorical</a:t>
            </a:r>
            <a:r>
              <a:rPr lang="en-US" altLang="ko-KR" dirty="0"/>
              <a:t>: qualitative</a:t>
            </a:r>
          </a:p>
          <a:p>
            <a:pPr lvl="2"/>
            <a:r>
              <a:rPr lang="en-US" altLang="ko-KR" dirty="0"/>
              <a:t>Nominal</a:t>
            </a:r>
          </a:p>
          <a:p>
            <a:pPr lvl="2"/>
            <a:r>
              <a:rPr lang="en-US" altLang="ko-KR" dirty="0"/>
              <a:t>Ordinal</a:t>
            </a:r>
          </a:p>
          <a:p>
            <a:pPr lvl="1"/>
            <a:r>
              <a:rPr lang="en-US" altLang="ko-KR" b="1" dirty="0"/>
              <a:t>Numeric</a:t>
            </a:r>
            <a:r>
              <a:rPr lang="en-US" altLang="ko-KR" dirty="0"/>
              <a:t>: quantitative</a:t>
            </a:r>
          </a:p>
          <a:p>
            <a:pPr lvl="2"/>
            <a:r>
              <a:rPr lang="en-US" altLang="ko-KR" dirty="0"/>
              <a:t>Interval </a:t>
            </a:r>
          </a:p>
          <a:p>
            <a:pPr lvl="2"/>
            <a:r>
              <a:rPr lang="en-US" altLang="ko-KR" dirty="0"/>
              <a:t>Ratio</a:t>
            </a:r>
          </a:p>
        </p:txBody>
      </p:sp>
    </p:spTree>
    <p:extLst>
      <p:ext uri="{BB962C8B-B14F-4D97-AF65-F5344CB8AC3E}">
        <p14:creationId xmlns:p14="http://schemas.microsoft.com/office/powerpoint/2010/main" val="496060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83463" y="1"/>
            <a:ext cx="10018713" cy="1399142"/>
          </a:xfrm>
        </p:spPr>
        <p:txBody>
          <a:bodyPr/>
          <a:lstStyle/>
          <a:p>
            <a:r>
              <a:rPr lang="en-US" altLang="ko-KR" dirty="0"/>
              <a:t>Categorical Attribute Types</a:t>
            </a:r>
            <a:endParaRPr lang="ko-KR" altLang="en-US" dirty="0"/>
          </a:p>
        </p:txBody>
      </p:sp>
      <p:sp>
        <p:nvSpPr>
          <p:cNvPr id="3" name="내용 개체 틀 2"/>
          <p:cNvSpPr>
            <a:spLocks noGrp="1"/>
          </p:cNvSpPr>
          <p:nvPr>
            <p:ph idx="1"/>
          </p:nvPr>
        </p:nvSpPr>
        <p:spPr>
          <a:xfrm>
            <a:off x="2214390" y="1277957"/>
            <a:ext cx="9977610" cy="5580043"/>
          </a:xfrm>
        </p:spPr>
        <p:txBody>
          <a:bodyPr>
            <a:normAutofit fontScale="85000" lnSpcReduction="10000"/>
          </a:bodyPr>
          <a:lstStyle/>
          <a:p>
            <a:r>
              <a:rPr lang="en-US" altLang="ko-KR" dirty="0"/>
              <a:t>Nominal: categories, states, or “names of things”</a:t>
            </a:r>
          </a:p>
          <a:p>
            <a:pPr lvl="1"/>
            <a:r>
              <a:rPr lang="en-US" altLang="ko-KR" dirty="0"/>
              <a:t>Values are just different names</a:t>
            </a:r>
          </a:p>
          <a:p>
            <a:pPr lvl="2"/>
            <a:r>
              <a:rPr lang="en-US" altLang="ko-KR" dirty="0"/>
              <a:t>Marital status, occupation, ID numbers (treated more like symbols), zip codes</a:t>
            </a:r>
          </a:p>
          <a:p>
            <a:pPr lvl="2"/>
            <a:r>
              <a:rPr lang="en-US" altLang="ko-KR" dirty="0"/>
              <a:t>Eye color = {</a:t>
            </a:r>
            <a:r>
              <a:rPr lang="en-US" altLang="ko-KR" i="1" dirty="0"/>
              <a:t>brown</a:t>
            </a:r>
            <a:r>
              <a:rPr lang="en-US" altLang="ko-KR" dirty="0"/>
              <a:t>, </a:t>
            </a:r>
            <a:r>
              <a:rPr lang="en-US" altLang="ko-KR" i="1" dirty="0"/>
              <a:t>black</a:t>
            </a:r>
            <a:r>
              <a:rPr lang="en-US" altLang="ko-KR" dirty="0"/>
              <a:t>, </a:t>
            </a:r>
            <a:r>
              <a:rPr lang="en-US" altLang="ko-KR" i="1" dirty="0"/>
              <a:t>blue</a:t>
            </a:r>
            <a:r>
              <a:rPr lang="en-US" altLang="ko-KR" dirty="0"/>
              <a:t>, </a:t>
            </a:r>
            <a:r>
              <a:rPr lang="en-US" altLang="ko-KR" i="1" dirty="0"/>
              <a:t>green</a:t>
            </a:r>
            <a:r>
              <a:rPr lang="en-US" altLang="ko-KR" dirty="0"/>
              <a:t>, </a:t>
            </a:r>
            <a:r>
              <a:rPr lang="en-US" altLang="ko-KR" i="1" dirty="0"/>
              <a:t>hazel</a:t>
            </a:r>
            <a:r>
              <a:rPr lang="en-US" altLang="ko-KR" dirty="0"/>
              <a:t>}</a:t>
            </a:r>
          </a:p>
          <a:p>
            <a:r>
              <a:rPr lang="en-US" altLang="ko-KR" dirty="0"/>
              <a:t>Binary</a:t>
            </a:r>
          </a:p>
          <a:p>
            <a:pPr lvl="1"/>
            <a:r>
              <a:rPr lang="en-US" altLang="ko-KR" dirty="0"/>
              <a:t>Nominal attribute with only 2 states (0 and 1)</a:t>
            </a:r>
          </a:p>
          <a:p>
            <a:pPr lvl="1"/>
            <a:r>
              <a:rPr lang="en-US" altLang="ko-KR" dirty="0"/>
              <a:t>Symmetric binary: both outcomes equally important</a:t>
            </a:r>
          </a:p>
          <a:p>
            <a:pPr lvl="2"/>
            <a:r>
              <a:rPr lang="en-US" altLang="ko-KR" dirty="0"/>
              <a:t>e.g., gender</a:t>
            </a:r>
          </a:p>
          <a:p>
            <a:pPr lvl="1"/>
            <a:r>
              <a:rPr lang="en-US" altLang="ko-KR" dirty="0"/>
              <a:t>Asymmetric binary: outcomes not equally important </a:t>
            </a:r>
          </a:p>
          <a:p>
            <a:pPr lvl="2"/>
            <a:r>
              <a:rPr lang="en-US" altLang="ko-KR" dirty="0"/>
              <a:t>e.g., medical test (positive vs. negative)</a:t>
            </a:r>
          </a:p>
          <a:p>
            <a:pPr lvl="1"/>
            <a:r>
              <a:rPr lang="en-US" altLang="ko-KR" dirty="0"/>
              <a:t>Convention: assigning 1 to most important outcome</a:t>
            </a:r>
          </a:p>
          <a:p>
            <a:pPr lvl="2"/>
            <a:r>
              <a:rPr lang="en-US" altLang="ko-KR" dirty="0"/>
              <a:t>e.g., HIV positive</a:t>
            </a:r>
          </a:p>
          <a:p>
            <a:r>
              <a:rPr lang="en-US" altLang="ko-KR" dirty="0"/>
              <a:t>Ordinal</a:t>
            </a:r>
          </a:p>
          <a:p>
            <a:pPr lvl="1"/>
            <a:r>
              <a:rPr lang="en-US" altLang="ko-KR" dirty="0"/>
              <a:t>Values have a meaningful order (ranking), but magnitude between successive values is not known</a:t>
            </a:r>
          </a:p>
          <a:p>
            <a:pPr lvl="2"/>
            <a:r>
              <a:rPr lang="en-US" altLang="ko-KR" dirty="0"/>
              <a:t>Sizes (= {</a:t>
            </a:r>
            <a:r>
              <a:rPr lang="en-US" altLang="ko-KR" i="1" dirty="0"/>
              <a:t>small</a:t>
            </a:r>
            <a:r>
              <a:rPr lang="en-US" altLang="ko-KR" dirty="0"/>
              <a:t>, </a:t>
            </a:r>
            <a:r>
              <a:rPr lang="en-US" altLang="ko-KR" i="1" dirty="0"/>
              <a:t>medium,</a:t>
            </a:r>
            <a:r>
              <a:rPr lang="en-US" altLang="ko-KR" dirty="0"/>
              <a:t> </a:t>
            </a:r>
            <a:r>
              <a:rPr lang="en-US" altLang="ko-KR" i="1" dirty="0"/>
              <a:t>large</a:t>
            </a:r>
            <a:r>
              <a:rPr lang="en-US" altLang="ko-KR" dirty="0"/>
              <a:t>}), grades, army rankings</a:t>
            </a:r>
          </a:p>
          <a:p>
            <a:endParaRPr lang="ko-KR" altLang="en-US" dirty="0"/>
          </a:p>
        </p:txBody>
      </p:sp>
    </p:spTree>
    <p:extLst>
      <p:ext uri="{BB962C8B-B14F-4D97-AF65-F5344CB8AC3E}">
        <p14:creationId xmlns:p14="http://schemas.microsoft.com/office/powerpoint/2010/main" val="4183803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lstStyle/>
          <a:p>
            <a:r>
              <a:rPr lang="en-US" altLang="ko-KR" dirty="0"/>
              <a:t>Numeric Attribute Types</a:t>
            </a:r>
            <a:endParaRPr lang="ko-KR" altLang="en-US" dirty="0"/>
          </a:p>
        </p:txBody>
      </p:sp>
      <p:sp>
        <p:nvSpPr>
          <p:cNvPr id="3" name="내용 개체 틀 2"/>
          <p:cNvSpPr>
            <a:spLocks noGrp="1"/>
          </p:cNvSpPr>
          <p:nvPr>
            <p:ph idx="1"/>
          </p:nvPr>
        </p:nvSpPr>
        <p:spPr>
          <a:xfrm>
            <a:off x="1484310" y="1784733"/>
            <a:ext cx="10018713" cy="4594033"/>
          </a:xfrm>
        </p:spPr>
        <p:txBody>
          <a:bodyPr>
            <a:normAutofit/>
          </a:bodyPr>
          <a:lstStyle/>
          <a:p>
            <a:r>
              <a:rPr lang="en-US" altLang="ko-KR" dirty="0"/>
              <a:t>Interval</a:t>
            </a:r>
          </a:p>
          <a:p>
            <a:pPr lvl="1"/>
            <a:r>
              <a:rPr lang="en-US" altLang="ko-KR" dirty="0"/>
              <a:t>Values are measured on a scale of equal-sized units; values have order</a:t>
            </a:r>
          </a:p>
          <a:p>
            <a:pPr lvl="2"/>
            <a:r>
              <a:rPr lang="en-US" altLang="ko-KR" dirty="0"/>
              <a:t>e.g., temperature in C˚ or F˚, calendar dates</a:t>
            </a:r>
          </a:p>
          <a:p>
            <a:pPr lvl="1"/>
            <a:r>
              <a:rPr lang="en-US" altLang="ko-KR" dirty="0"/>
              <a:t>No true zero-point</a:t>
            </a:r>
          </a:p>
          <a:p>
            <a:pPr lvl="2"/>
            <a:r>
              <a:rPr lang="en-US" altLang="ko-KR" dirty="0"/>
              <a:t>e.g., 0 C˚ is, in a physical sense, arbitrary (cf. 0 K˚)</a:t>
            </a:r>
          </a:p>
          <a:p>
            <a:r>
              <a:rPr lang="en-US" altLang="ko-KR" dirty="0"/>
              <a:t>Ratio</a:t>
            </a:r>
          </a:p>
          <a:p>
            <a:pPr lvl="1"/>
            <a:r>
              <a:rPr lang="en-US" altLang="ko-KR" dirty="0"/>
              <a:t>Inherent zero-point</a:t>
            </a:r>
          </a:p>
          <a:p>
            <a:pPr lvl="1"/>
            <a:r>
              <a:rPr lang="en-US" altLang="ko-KR" dirty="0"/>
              <a:t>We can speak of values as being an order of magnitude larger than the unit of measurement (10 K˚ is twice as high as 5 K˚)</a:t>
            </a:r>
          </a:p>
          <a:p>
            <a:pPr lvl="2"/>
            <a:r>
              <a:rPr lang="en-US" altLang="ko-KR" dirty="0"/>
              <a:t>e.g., temperature in Kelvin, length, counts, monetary quantities</a:t>
            </a:r>
          </a:p>
          <a:p>
            <a:endParaRPr lang="ko-KR" altLang="en-US" dirty="0"/>
          </a:p>
        </p:txBody>
      </p:sp>
    </p:spTree>
    <p:extLst>
      <p:ext uri="{BB962C8B-B14F-4D97-AF65-F5344CB8AC3E}">
        <p14:creationId xmlns:p14="http://schemas.microsoft.com/office/powerpoint/2010/main" val="3267101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3" y="0"/>
            <a:ext cx="10018713" cy="1752599"/>
          </a:xfrm>
        </p:spPr>
        <p:txBody>
          <a:bodyPr>
            <a:normAutofit/>
          </a:bodyPr>
          <a:lstStyle/>
          <a:p>
            <a:r>
              <a:rPr lang="en-US" altLang="ko-KR" dirty="0"/>
              <a:t>Attributes Types and Possible Data Analysis</a:t>
            </a:r>
            <a:endParaRPr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3562765632"/>
              </p:ext>
            </p:extLst>
          </p:nvPr>
        </p:nvGraphicFramePr>
        <p:xfrm>
          <a:off x="1850283" y="1607565"/>
          <a:ext cx="10099898" cy="3384375"/>
        </p:xfrm>
        <a:graphic>
          <a:graphicData uri="http://schemas.openxmlformats.org/drawingml/2006/table">
            <a:tbl>
              <a:tblPr>
                <a:tableStyleId>{616DA210-FB5B-4158-B5E0-FEB733F419BA}</a:tableStyleId>
              </a:tblPr>
              <a:tblGrid>
                <a:gridCol w="4243247">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gridCol w="1536171">
                  <a:extLst>
                    <a:ext uri="{9D8B030D-6E8A-4147-A177-3AD203B41FA5}">
                      <a16:colId xmlns:a16="http://schemas.microsoft.com/office/drawing/2014/main" val="20004"/>
                    </a:ext>
                  </a:extLst>
                </a:gridCol>
              </a:tblGrid>
              <a:tr h="491418">
                <a:tc>
                  <a:txBody>
                    <a:bodyPr/>
                    <a:lstStyle/>
                    <a:p>
                      <a:endParaRPr lang="en-US" sz="1700" b="0" i="0" dirty="0">
                        <a:solidFill>
                          <a:srgbClr val="494949"/>
                        </a:solidFill>
                        <a:effectLst/>
                        <a:latin typeface="Helvetica"/>
                      </a:endParaRPr>
                    </a:p>
                  </a:txBody>
                  <a:tcPr marL="117764" marR="117764" marT="44161" marB="44161" anchor="ctr"/>
                </a:tc>
                <a:tc>
                  <a:txBody>
                    <a:bodyPr/>
                    <a:lstStyle/>
                    <a:p>
                      <a:pPr algn="ctr"/>
                      <a:r>
                        <a:rPr lang="en-US" sz="1700" b="1" dirty="0">
                          <a:effectLst/>
                        </a:rPr>
                        <a:t>Nominal</a:t>
                      </a:r>
                      <a:endParaRPr lang="en-US" sz="1700" b="1" i="0" dirty="0">
                        <a:solidFill>
                          <a:srgbClr val="494949"/>
                        </a:solidFill>
                        <a:effectLst/>
                        <a:latin typeface="Helvetica"/>
                      </a:endParaRPr>
                    </a:p>
                  </a:txBody>
                  <a:tcPr marL="117764" marR="117764" marT="44161" marB="44161" anchor="ctr"/>
                </a:tc>
                <a:tc>
                  <a:txBody>
                    <a:bodyPr/>
                    <a:lstStyle/>
                    <a:p>
                      <a:pPr algn="ctr"/>
                      <a:r>
                        <a:rPr lang="en-US" sz="1700" b="1" dirty="0">
                          <a:effectLst/>
                        </a:rPr>
                        <a:t>Ordinal</a:t>
                      </a:r>
                      <a:endParaRPr lang="en-US" sz="1700" b="1" i="0" dirty="0">
                        <a:solidFill>
                          <a:srgbClr val="494949"/>
                        </a:solidFill>
                        <a:effectLst/>
                        <a:latin typeface="Helvetica"/>
                      </a:endParaRPr>
                    </a:p>
                  </a:txBody>
                  <a:tcPr marL="117764" marR="117764" marT="44161" marB="44161" anchor="ctr"/>
                </a:tc>
                <a:tc>
                  <a:txBody>
                    <a:bodyPr/>
                    <a:lstStyle/>
                    <a:p>
                      <a:pPr algn="ctr"/>
                      <a:r>
                        <a:rPr lang="en-US" sz="1700" b="1" dirty="0">
                          <a:effectLst/>
                        </a:rPr>
                        <a:t>Interval</a:t>
                      </a:r>
                      <a:endParaRPr lang="en-US" sz="1700" b="1" i="0" dirty="0">
                        <a:solidFill>
                          <a:srgbClr val="494949"/>
                        </a:solidFill>
                        <a:effectLst/>
                        <a:latin typeface="Helvetica"/>
                      </a:endParaRPr>
                    </a:p>
                  </a:txBody>
                  <a:tcPr marL="117764" marR="117764" marT="44161" marB="44161" anchor="ctr"/>
                </a:tc>
                <a:tc>
                  <a:txBody>
                    <a:bodyPr/>
                    <a:lstStyle/>
                    <a:p>
                      <a:pPr algn="ctr"/>
                      <a:r>
                        <a:rPr lang="en-US" sz="1700" b="1" dirty="0">
                          <a:effectLst/>
                        </a:rPr>
                        <a:t>Ratio</a:t>
                      </a:r>
                      <a:endParaRPr lang="en-US" sz="1700" b="1" i="0" dirty="0">
                        <a:solidFill>
                          <a:srgbClr val="494949"/>
                        </a:solidFill>
                        <a:effectLst/>
                        <a:latin typeface="Helvetica"/>
                      </a:endParaRPr>
                    </a:p>
                  </a:txBody>
                  <a:tcPr marL="117764" marR="117764" marT="44161" marB="44161" anchor="ctr"/>
                </a:tc>
                <a:extLst>
                  <a:ext uri="{0D108BD9-81ED-4DB2-BD59-A6C34878D82A}">
                    <a16:rowId xmlns:a16="http://schemas.microsoft.com/office/drawing/2014/main" val="10000"/>
                  </a:ext>
                </a:extLst>
              </a:tr>
              <a:tr h="580357">
                <a:tc>
                  <a:txBody>
                    <a:bodyPr/>
                    <a:lstStyle/>
                    <a:p>
                      <a:r>
                        <a:rPr lang="en-US" sz="1700" dirty="0">
                          <a:effectLst/>
                        </a:rPr>
                        <a:t>frequency distribution</a:t>
                      </a:r>
                      <a:endParaRPr lang="en-US" sz="1700" b="0" i="0" dirty="0">
                        <a:solidFill>
                          <a:srgbClr val="494949"/>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extLst>
                  <a:ext uri="{0D108BD9-81ED-4DB2-BD59-A6C34878D82A}">
                    <a16:rowId xmlns:a16="http://schemas.microsoft.com/office/drawing/2014/main" val="10001"/>
                  </a:ext>
                </a:extLst>
              </a:tr>
              <a:tr h="580357">
                <a:tc>
                  <a:txBody>
                    <a:bodyPr/>
                    <a:lstStyle/>
                    <a:p>
                      <a:r>
                        <a:rPr lang="en-US" sz="1700" dirty="0">
                          <a:effectLst/>
                        </a:rPr>
                        <a:t>median and percentiles</a:t>
                      </a:r>
                      <a:endParaRPr lang="en-US" sz="1700" b="0" i="0" dirty="0">
                        <a:solidFill>
                          <a:srgbClr val="494949"/>
                        </a:solidFill>
                        <a:effectLst/>
                        <a:latin typeface="Helvetica"/>
                      </a:endParaRPr>
                    </a:p>
                  </a:txBody>
                  <a:tcPr marL="117764" marR="117764" marT="44161" marB="44161" anchor="ctr"/>
                </a:tc>
                <a:tc>
                  <a:txBody>
                    <a:bodyPr/>
                    <a:lstStyle/>
                    <a:p>
                      <a:pPr algn="ctr"/>
                      <a:r>
                        <a:rPr lang="en-US" sz="1700" dirty="0">
                          <a:effectLst/>
                        </a:rPr>
                        <a:t>No</a:t>
                      </a:r>
                      <a:endParaRPr lang="en-US" sz="1700" b="0" i="0" dirty="0">
                        <a:solidFill>
                          <a:srgbClr val="494949"/>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extLst>
                  <a:ext uri="{0D108BD9-81ED-4DB2-BD59-A6C34878D82A}">
                    <a16:rowId xmlns:a16="http://schemas.microsoft.com/office/drawing/2014/main" val="10002"/>
                  </a:ext>
                </a:extLst>
              </a:tr>
              <a:tr h="580357">
                <a:tc>
                  <a:txBody>
                    <a:bodyPr/>
                    <a:lstStyle/>
                    <a:p>
                      <a:r>
                        <a:rPr lang="en-US" sz="1700" dirty="0">
                          <a:effectLst/>
                        </a:rPr>
                        <a:t>add or subtract</a:t>
                      </a:r>
                      <a:endParaRPr lang="en-US" sz="1700" b="0" i="0" dirty="0">
                        <a:solidFill>
                          <a:srgbClr val="494949"/>
                        </a:solidFill>
                        <a:effectLst/>
                        <a:latin typeface="Helvetica"/>
                      </a:endParaRPr>
                    </a:p>
                  </a:txBody>
                  <a:tcPr marL="117764" marR="117764" marT="44161" marB="44161" anchor="ctr"/>
                </a:tc>
                <a:tc>
                  <a:txBody>
                    <a:bodyPr/>
                    <a:lstStyle/>
                    <a:p>
                      <a:pPr algn="ctr"/>
                      <a:r>
                        <a:rPr lang="en-US" sz="1700">
                          <a:effectLst/>
                        </a:rPr>
                        <a:t>No</a:t>
                      </a:r>
                      <a:endParaRPr lang="en-US" sz="1700" b="0" i="0">
                        <a:solidFill>
                          <a:srgbClr val="494949"/>
                        </a:solidFill>
                        <a:effectLst/>
                        <a:latin typeface="Helvetica"/>
                      </a:endParaRPr>
                    </a:p>
                  </a:txBody>
                  <a:tcPr marL="117764" marR="117764" marT="44161" marB="44161" anchor="ctr"/>
                </a:tc>
                <a:tc>
                  <a:txBody>
                    <a:bodyPr/>
                    <a:lstStyle/>
                    <a:p>
                      <a:pPr algn="ctr"/>
                      <a:r>
                        <a:rPr lang="en-US" sz="1700" dirty="0">
                          <a:effectLst/>
                        </a:rPr>
                        <a:t>No</a:t>
                      </a:r>
                      <a:endParaRPr lang="en-US" sz="1700" b="0" i="0" dirty="0">
                        <a:solidFill>
                          <a:srgbClr val="494949"/>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extLst>
                  <a:ext uri="{0D108BD9-81ED-4DB2-BD59-A6C34878D82A}">
                    <a16:rowId xmlns:a16="http://schemas.microsoft.com/office/drawing/2014/main" val="10003"/>
                  </a:ext>
                </a:extLst>
              </a:tr>
              <a:tr h="606482">
                <a:tc>
                  <a:txBody>
                    <a:bodyPr/>
                    <a:lstStyle/>
                    <a:p>
                      <a:r>
                        <a:rPr lang="en-US" sz="1700" dirty="0">
                          <a:effectLst/>
                        </a:rPr>
                        <a:t>mean, standard deviation, </a:t>
                      </a:r>
                      <a:br>
                        <a:rPr lang="en-US" sz="1700" dirty="0">
                          <a:effectLst/>
                        </a:rPr>
                      </a:br>
                      <a:r>
                        <a:rPr lang="en-US" sz="1700" dirty="0">
                          <a:effectLst/>
                        </a:rPr>
                        <a:t>standard error of the mean</a:t>
                      </a:r>
                      <a:endParaRPr lang="en-US" sz="1700" b="0" i="0" dirty="0">
                        <a:solidFill>
                          <a:srgbClr val="494949"/>
                        </a:solidFill>
                        <a:effectLst/>
                        <a:latin typeface="Helvetica"/>
                      </a:endParaRPr>
                    </a:p>
                  </a:txBody>
                  <a:tcPr marL="117764" marR="117764" marT="44161" marB="44161" anchor="ctr"/>
                </a:tc>
                <a:tc>
                  <a:txBody>
                    <a:bodyPr/>
                    <a:lstStyle/>
                    <a:p>
                      <a:pPr algn="ctr"/>
                      <a:r>
                        <a:rPr lang="en-US" sz="1700">
                          <a:effectLst/>
                        </a:rPr>
                        <a:t>No</a:t>
                      </a:r>
                      <a:endParaRPr lang="en-US" sz="1700" b="0" i="0">
                        <a:solidFill>
                          <a:srgbClr val="494949"/>
                        </a:solidFill>
                        <a:effectLst/>
                        <a:latin typeface="Helvetica"/>
                      </a:endParaRPr>
                    </a:p>
                  </a:txBody>
                  <a:tcPr marL="117764" marR="117764" marT="44161" marB="44161" anchor="ctr"/>
                </a:tc>
                <a:tc>
                  <a:txBody>
                    <a:bodyPr/>
                    <a:lstStyle/>
                    <a:p>
                      <a:pPr algn="ctr"/>
                      <a:r>
                        <a:rPr lang="en-US" sz="1700">
                          <a:effectLst/>
                        </a:rPr>
                        <a:t>No</a:t>
                      </a:r>
                      <a:endParaRPr lang="en-US" sz="1700" b="0" i="0">
                        <a:solidFill>
                          <a:srgbClr val="494949"/>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extLst>
                  <a:ext uri="{0D108BD9-81ED-4DB2-BD59-A6C34878D82A}">
                    <a16:rowId xmlns:a16="http://schemas.microsoft.com/office/drawing/2014/main" val="10004"/>
                  </a:ext>
                </a:extLst>
              </a:tr>
              <a:tr h="545404">
                <a:tc>
                  <a:txBody>
                    <a:bodyPr/>
                    <a:lstStyle/>
                    <a:p>
                      <a:r>
                        <a:rPr lang="en-US" sz="1700" dirty="0">
                          <a:effectLst/>
                        </a:rPr>
                        <a:t>ratio or coefficient of variation</a:t>
                      </a:r>
                      <a:endParaRPr lang="en-US" sz="1700" b="0" i="0" dirty="0">
                        <a:solidFill>
                          <a:srgbClr val="494949"/>
                        </a:solidFill>
                        <a:effectLst/>
                        <a:latin typeface="Helvetica"/>
                      </a:endParaRPr>
                    </a:p>
                  </a:txBody>
                  <a:tcPr marL="117764" marR="117764" marT="44161" marB="44161" anchor="ctr"/>
                </a:tc>
                <a:tc>
                  <a:txBody>
                    <a:bodyPr/>
                    <a:lstStyle/>
                    <a:p>
                      <a:pPr algn="ctr"/>
                      <a:r>
                        <a:rPr lang="en-US" sz="1700">
                          <a:effectLst/>
                        </a:rPr>
                        <a:t>No</a:t>
                      </a:r>
                      <a:endParaRPr lang="en-US" sz="1700" b="0" i="0">
                        <a:solidFill>
                          <a:srgbClr val="494949"/>
                        </a:solidFill>
                        <a:effectLst/>
                        <a:latin typeface="Helvetica"/>
                      </a:endParaRPr>
                    </a:p>
                  </a:txBody>
                  <a:tcPr marL="117764" marR="117764" marT="44161" marB="44161" anchor="ctr"/>
                </a:tc>
                <a:tc>
                  <a:txBody>
                    <a:bodyPr/>
                    <a:lstStyle/>
                    <a:p>
                      <a:pPr algn="ctr"/>
                      <a:r>
                        <a:rPr lang="en-US" sz="1700">
                          <a:effectLst/>
                        </a:rPr>
                        <a:t>No</a:t>
                      </a:r>
                      <a:endParaRPr lang="en-US" sz="1700" b="0" i="0">
                        <a:solidFill>
                          <a:srgbClr val="494949"/>
                        </a:solidFill>
                        <a:effectLst/>
                        <a:latin typeface="Helvetica"/>
                      </a:endParaRPr>
                    </a:p>
                  </a:txBody>
                  <a:tcPr marL="117764" marR="117764" marT="44161" marB="44161" anchor="ctr"/>
                </a:tc>
                <a:tc>
                  <a:txBody>
                    <a:bodyPr/>
                    <a:lstStyle/>
                    <a:p>
                      <a:pPr algn="ctr"/>
                      <a:r>
                        <a:rPr lang="en-US" sz="1700">
                          <a:effectLst/>
                        </a:rPr>
                        <a:t>No</a:t>
                      </a:r>
                      <a:endParaRPr lang="en-US" sz="1700" b="0" i="0">
                        <a:solidFill>
                          <a:srgbClr val="494949"/>
                        </a:solidFill>
                        <a:effectLst/>
                        <a:latin typeface="Helvetica"/>
                      </a:endParaRPr>
                    </a:p>
                  </a:txBody>
                  <a:tcPr marL="117764" marR="117764" marT="44161" marB="44161" anchor="ctr"/>
                </a:tc>
                <a:tc>
                  <a:txBody>
                    <a:bodyPr/>
                    <a:lstStyle/>
                    <a:p>
                      <a:pPr algn="ctr"/>
                      <a:r>
                        <a:rPr lang="en-US" sz="1700" b="1" dirty="0">
                          <a:solidFill>
                            <a:srgbClr val="FF0000"/>
                          </a:solidFill>
                          <a:effectLst/>
                        </a:rPr>
                        <a:t>Yes</a:t>
                      </a:r>
                      <a:endParaRPr lang="en-US" sz="1700" b="1" i="0" dirty="0">
                        <a:solidFill>
                          <a:srgbClr val="FF0000"/>
                        </a:solidFill>
                        <a:effectLst/>
                        <a:latin typeface="Helvetica"/>
                      </a:endParaRPr>
                    </a:p>
                  </a:txBody>
                  <a:tcPr marL="117764" marR="117764" marT="44161" marB="44161" anchor="ctr"/>
                </a:tc>
                <a:extLst>
                  <a:ext uri="{0D108BD9-81ED-4DB2-BD59-A6C34878D82A}">
                    <a16:rowId xmlns:a16="http://schemas.microsoft.com/office/drawing/2014/main" val="10005"/>
                  </a:ext>
                </a:extLst>
              </a:tr>
            </a:tbl>
          </a:graphicData>
        </a:graphic>
      </p:graphicFrame>
      <p:sp>
        <p:nvSpPr>
          <p:cNvPr id="5" name="직사각형 4"/>
          <p:cNvSpPr/>
          <p:nvPr/>
        </p:nvSpPr>
        <p:spPr>
          <a:xfrm>
            <a:off x="4011990" y="5171396"/>
            <a:ext cx="7968885" cy="369332"/>
          </a:xfrm>
          <a:prstGeom prst="rect">
            <a:avLst/>
          </a:prstGeom>
        </p:spPr>
        <p:txBody>
          <a:bodyPr wrap="square">
            <a:spAutoFit/>
          </a:bodyPr>
          <a:lstStyle/>
          <a:p>
            <a:r>
              <a:rPr lang="en-US" altLang="ko-KR" dirty="0"/>
              <a:t>From: http://www.graphpad.com/support/faqid/1089/</a:t>
            </a:r>
            <a:endParaRPr lang="ko-KR" altLang="en-US" dirty="0"/>
          </a:p>
        </p:txBody>
      </p:sp>
    </p:spTree>
    <p:extLst>
      <p:ext uri="{BB962C8B-B14F-4D97-AF65-F5344CB8AC3E}">
        <p14:creationId xmlns:p14="http://schemas.microsoft.com/office/powerpoint/2010/main" val="2027993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72446" y="0"/>
            <a:ext cx="10018713" cy="1752599"/>
          </a:xfrm>
        </p:spPr>
        <p:txBody>
          <a:bodyPr>
            <a:normAutofit/>
          </a:bodyPr>
          <a:lstStyle/>
          <a:p>
            <a:r>
              <a:rPr lang="en-US" altLang="ko-KR" dirty="0"/>
              <a:t>Discrete vs. Continuous Attributes </a:t>
            </a:r>
            <a:endParaRPr lang="ko-KR" altLang="en-US" dirty="0"/>
          </a:p>
        </p:txBody>
      </p:sp>
      <p:sp>
        <p:nvSpPr>
          <p:cNvPr id="3" name="내용 개체 틀 2"/>
          <p:cNvSpPr>
            <a:spLocks noGrp="1"/>
          </p:cNvSpPr>
          <p:nvPr>
            <p:ph idx="1"/>
          </p:nvPr>
        </p:nvSpPr>
        <p:spPr>
          <a:xfrm>
            <a:off x="1484310" y="1762699"/>
            <a:ext cx="10018713" cy="4858438"/>
          </a:xfrm>
        </p:spPr>
        <p:txBody>
          <a:bodyPr>
            <a:normAutofit/>
          </a:bodyPr>
          <a:lstStyle/>
          <a:p>
            <a:r>
              <a:rPr lang="en-US" altLang="ko-KR" dirty="0"/>
              <a:t>Discrete attribute</a:t>
            </a:r>
          </a:p>
          <a:p>
            <a:pPr lvl="1"/>
            <a:r>
              <a:rPr lang="en-US" altLang="ko-KR" dirty="0"/>
              <a:t>A finite number of possible values</a:t>
            </a:r>
          </a:p>
          <a:p>
            <a:pPr lvl="2"/>
            <a:r>
              <a:rPr lang="en-US" altLang="ko-KR" dirty="0"/>
              <a:t>e.g., zip codes, profession, or the set of words in a collection of documents </a:t>
            </a:r>
          </a:p>
          <a:p>
            <a:pPr lvl="1"/>
            <a:r>
              <a:rPr lang="en-US" altLang="ko-KR" dirty="0"/>
              <a:t>Can be represented as integer variables</a:t>
            </a:r>
          </a:p>
          <a:p>
            <a:pPr lvl="2"/>
            <a:endParaRPr lang="en-US" altLang="ko-KR" dirty="0"/>
          </a:p>
          <a:p>
            <a:r>
              <a:rPr lang="en-US" altLang="ko-KR" dirty="0"/>
              <a:t>Continuous attribute</a:t>
            </a:r>
          </a:p>
          <a:p>
            <a:pPr lvl="1"/>
            <a:r>
              <a:rPr lang="en-US" altLang="ko-KR" dirty="0"/>
              <a:t>The rest of numeric attributes</a:t>
            </a:r>
          </a:p>
          <a:p>
            <a:pPr lvl="2"/>
            <a:r>
              <a:rPr lang="en-US" altLang="ko-KR" dirty="0"/>
              <a:t>e.g., temperature, height, or weight (some sort of physical measurement)</a:t>
            </a:r>
          </a:p>
          <a:p>
            <a:pPr lvl="1"/>
            <a:r>
              <a:rPr lang="en-US" altLang="ko-KR" dirty="0"/>
              <a:t>Typically represented as floating-point variables</a:t>
            </a:r>
          </a:p>
          <a:p>
            <a:pPr lvl="1"/>
            <a:endParaRPr lang="en-US" altLang="ko-KR" dirty="0"/>
          </a:p>
          <a:p>
            <a:endParaRPr lang="ko-KR" altLang="en-US" dirty="0"/>
          </a:p>
        </p:txBody>
      </p:sp>
    </p:spTree>
    <p:extLst>
      <p:ext uri="{BB962C8B-B14F-4D97-AF65-F5344CB8AC3E}">
        <p14:creationId xmlns:p14="http://schemas.microsoft.com/office/powerpoint/2010/main" val="330938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lstStyle/>
          <a:p>
            <a:r>
              <a:rPr lang="en-US" altLang="ko-KR" dirty="0"/>
              <a:t>Contents</a:t>
            </a:r>
            <a:endParaRPr lang="ko-KR" altLang="en-US" dirty="0"/>
          </a:p>
        </p:txBody>
      </p:sp>
      <p:sp>
        <p:nvSpPr>
          <p:cNvPr id="3" name="내용 개체 틀 2"/>
          <p:cNvSpPr>
            <a:spLocks noGrp="1"/>
          </p:cNvSpPr>
          <p:nvPr>
            <p:ph idx="1"/>
          </p:nvPr>
        </p:nvSpPr>
        <p:spPr>
          <a:xfrm>
            <a:off x="1484310" y="1652530"/>
            <a:ext cx="10018713" cy="4439797"/>
          </a:xfrm>
        </p:spPr>
        <p:txBody>
          <a:bodyPr>
            <a:normAutofit lnSpcReduction="10000"/>
          </a:bodyPr>
          <a:lstStyle/>
          <a:p>
            <a:r>
              <a:rPr lang="en-US" altLang="ko-KR" dirty="0"/>
              <a:t>Types of Data Sets</a:t>
            </a:r>
          </a:p>
          <a:p>
            <a:endParaRPr lang="en-US" altLang="ko-KR" dirty="0"/>
          </a:p>
          <a:p>
            <a:r>
              <a:rPr lang="en-US" altLang="ko-KR" dirty="0"/>
              <a:t>Data Objects and Attribute Types</a:t>
            </a:r>
          </a:p>
          <a:p>
            <a:endParaRPr lang="en-US" altLang="ko-KR" dirty="0"/>
          </a:p>
          <a:p>
            <a:r>
              <a:rPr lang="en-US" altLang="ko-KR" dirty="0"/>
              <a:t>Basic Statistical Description of Data</a:t>
            </a:r>
          </a:p>
          <a:p>
            <a:endParaRPr lang="en-US" altLang="ko-KR" dirty="0"/>
          </a:p>
          <a:p>
            <a:r>
              <a:rPr lang="en-US" altLang="ko-KR" dirty="0"/>
              <a:t>Data Visualization Techniques</a:t>
            </a:r>
          </a:p>
          <a:p>
            <a:endParaRPr lang="en-US" altLang="ko-KR" dirty="0"/>
          </a:p>
          <a:p>
            <a:r>
              <a:rPr lang="en-US" altLang="ko-KR" dirty="0"/>
              <a:t>Data Similarity and Dissimilarity</a:t>
            </a:r>
            <a:endParaRPr lang="ko-KR" altLang="en-US" dirty="0"/>
          </a:p>
        </p:txBody>
      </p:sp>
      <p:sp>
        <p:nvSpPr>
          <p:cNvPr id="4" name="왼쪽 화살표 3"/>
          <p:cNvSpPr/>
          <p:nvPr/>
        </p:nvSpPr>
        <p:spPr>
          <a:xfrm>
            <a:off x="7334760" y="3649338"/>
            <a:ext cx="1536171" cy="360040"/>
          </a:xfrm>
          <a:prstGeom prst="leftArrow">
            <a:avLst>
              <a:gd name="adj1" fmla="val 50000"/>
              <a:gd name="adj2" fmla="val 607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35162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normAutofit/>
          </a:bodyPr>
          <a:lstStyle/>
          <a:p>
            <a:r>
              <a:rPr lang="en-US" altLang="ko-KR" dirty="0"/>
              <a:t>Basic Statistical Descriptions of Data</a:t>
            </a:r>
            <a:endParaRPr lang="ko-KR" altLang="en-US" dirty="0"/>
          </a:p>
        </p:txBody>
      </p:sp>
      <p:sp>
        <p:nvSpPr>
          <p:cNvPr id="3" name="내용 개체 틀 2"/>
          <p:cNvSpPr>
            <a:spLocks noGrp="1"/>
          </p:cNvSpPr>
          <p:nvPr>
            <p:ph idx="1"/>
          </p:nvPr>
        </p:nvSpPr>
        <p:spPr>
          <a:xfrm>
            <a:off x="1517361" y="1509311"/>
            <a:ext cx="10018713" cy="3929349"/>
          </a:xfrm>
        </p:spPr>
        <p:txBody>
          <a:bodyPr/>
          <a:lstStyle/>
          <a:p>
            <a:r>
              <a:rPr lang="en-US" altLang="ko-KR" dirty="0"/>
              <a:t>Measuring the central tendency</a:t>
            </a:r>
          </a:p>
          <a:p>
            <a:endParaRPr lang="en-US" altLang="ko-KR" dirty="0"/>
          </a:p>
          <a:p>
            <a:r>
              <a:rPr lang="en-US" altLang="ko-KR" dirty="0"/>
              <a:t>Measuring the dispersion of data</a:t>
            </a:r>
          </a:p>
          <a:p>
            <a:endParaRPr lang="en-US" altLang="ko-KR" dirty="0"/>
          </a:p>
          <a:p>
            <a:r>
              <a:rPr lang="en-US" altLang="ko-KR" dirty="0"/>
              <a:t>Graphic displays of basic statistical descriptions</a:t>
            </a:r>
            <a:endParaRPr lang="ko-KR" altLang="en-US" dirty="0"/>
          </a:p>
        </p:txBody>
      </p:sp>
    </p:spTree>
    <p:extLst>
      <p:ext uri="{BB962C8B-B14F-4D97-AF65-F5344CB8AC3E}">
        <p14:creationId xmlns:p14="http://schemas.microsoft.com/office/powerpoint/2010/main" val="2741579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2" y="0"/>
            <a:ext cx="10018713" cy="1752599"/>
          </a:xfrm>
        </p:spPr>
        <p:txBody>
          <a:bodyPr>
            <a:normAutofit/>
          </a:bodyPr>
          <a:lstStyle/>
          <a:p>
            <a:r>
              <a:rPr lang="en-US" altLang="ko-KR" dirty="0"/>
              <a:t>Measuring the Central Tendency</a:t>
            </a:r>
            <a:endParaRPr lang="ko-KR" altLang="en-US" dirty="0"/>
          </a:p>
        </p:txBody>
      </p:sp>
      <p:sp>
        <p:nvSpPr>
          <p:cNvPr id="3" name="내용 개체 틀 2"/>
          <p:cNvSpPr>
            <a:spLocks noGrp="1"/>
          </p:cNvSpPr>
          <p:nvPr>
            <p:ph idx="1"/>
          </p:nvPr>
        </p:nvSpPr>
        <p:spPr>
          <a:xfrm>
            <a:off x="1891939" y="1641508"/>
            <a:ext cx="10018713" cy="4979629"/>
          </a:xfrm>
        </p:spPr>
        <p:txBody>
          <a:bodyPr>
            <a:normAutofit/>
          </a:bodyPr>
          <a:lstStyle/>
          <a:p>
            <a:r>
              <a:rPr lang="en-US" altLang="ko-KR" dirty="0"/>
              <a:t>Mean</a:t>
            </a:r>
          </a:p>
          <a:p>
            <a:endParaRPr lang="en-US" altLang="ko-KR" dirty="0"/>
          </a:p>
          <a:p>
            <a:r>
              <a:rPr lang="en-US" altLang="ko-KR" dirty="0"/>
              <a:t>Median</a:t>
            </a:r>
          </a:p>
          <a:p>
            <a:pPr lvl="1"/>
            <a:r>
              <a:rPr lang="en-US" altLang="ko-KR" dirty="0"/>
              <a:t>The middle value of the ordered set if the number of data is odd; otherwise, the average of the two middle values</a:t>
            </a:r>
          </a:p>
          <a:p>
            <a:r>
              <a:rPr lang="en-US" altLang="ko-KR" dirty="0"/>
              <a:t>Mode</a:t>
            </a:r>
          </a:p>
          <a:p>
            <a:pPr lvl="1"/>
            <a:r>
              <a:rPr lang="en-US" altLang="ko-KR" dirty="0"/>
              <a:t>The value that occurs most frequently in the set</a:t>
            </a:r>
          </a:p>
          <a:p>
            <a:pPr lvl="2"/>
            <a:r>
              <a:rPr lang="en-US" altLang="ko-KR" dirty="0" err="1"/>
              <a:t>Unimodal</a:t>
            </a:r>
            <a:r>
              <a:rPr lang="en-US" altLang="ko-KR" dirty="0"/>
              <a:t>: only one mode 6 in [1, 3, 6, 6, 6, 6, 7, 7, 12, 12, 17]</a:t>
            </a:r>
          </a:p>
          <a:p>
            <a:pPr lvl="2"/>
            <a:r>
              <a:rPr lang="en-US" altLang="ko-KR" dirty="0"/>
              <a:t>Bimodal: two modes, e.g., [1, 1, 2, 4, 4]</a:t>
            </a:r>
          </a:p>
          <a:p>
            <a:pPr lvl="2"/>
            <a:r>
              <a:rPr lang="en-US" altLang="ko-KR" dirty="0"/>
              <a:t>Multimodal</a:t>
            </a:r>
            <a:endParaRPr lang="ko-KR" altLang="en-US" dirty="0"/>
          </a:p>
        </p:txBody>
      </p:sp>
      <p:graphicFrame>
        <p:nvGraphicFramePr>
          <p:cNvPr id="4" name="개체 3"/>
          <p:cNvGraphicFramePr>
            <a:graphicFrameLocks noChangeAspect="1"/>
          </p:cNvGraphicFramePr>
          <p:nvPr>
            <p:extLst>
              <p:ext uri="{D42A27DB-BD31-4B8C-83A1-F6EECF244321}">
                <p14:modId xmlns:p14="http://schemas.microsoft.com/office/powerpoint/2010/main" val="3390546615"/>
              </p:ext>
            </p:extLst>
          </p:nvPr>
        </p:nvGraphicFramePr>
        <p:xfrm>
          <a:off x="3577651" y="2239051"/>
          <a:ext cx="2336800" cy="846138"/>
        </p:xfrm>
        <a:graphic>
          <a:graphicData uri="http://schemas.openxmlformats.org/presentationml/2006/ole">
            <mc:AlternateContent xmlns:mc="http://schemas.openxmlformats.org/markup-compatibility/2006">
              <mc:Choice xmlns:v="urn:schemas-microsoft-com:vml" Requires="v">
                <p:oleObj spid="_x0000_s7174" name="Microsoft Equation 3.0" r:id="rId3" imgW="710891" imgH="431613" progId="Equation.3">
                  <p:embed/>
                </p:oleObj>
              </mc:Choice>
              <mc:Fallback>
                <p:oleObj name="Microsoft Equation 3.0" r:id="rId3" imgW="710891" imgH="431613" progId="Equation.3">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7651" y="2239051"/>
                        <a:ext cx="2336800"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개체 4"/>
          <p:cNvGraphicFramePr>
            <a:graphicFrameLocks noChangeAspect="1"/>
          </p:cNvGraphicFramePr>
          <p:nvPr>
            <p:extLst>
              <p:ext uri="{D42A27DB-BD31-4B8C-83A1-F6EECF244321}">
                <p14:modId xmlns:p14="http://schemas.microsoft.com/office/powerpoint/2010/main" val="3671825109"/>
              </p:ext>
            </p:extLst>
          </p:nvPr>
        </p:nvGraphicFramePr>
        <p:xfrm>
          <a:off x="6219251" y="2226352"/>
          <a:ext cx="1422400" cy="771525"/>
        </p:xfrm>
        <a:graphic>
          <a:graphicData uri="http://schemas.openxmlformats.org/presentationml/2006/ole">
            <mc:AlternateContent xmlns:mc="http://schemas.openxmlformats.org/markup-compatibility/2006">
              <mc:Choice xmlns:v="urn:schemas-microsoft-com:vml" Requires="v">
                <p:oleObj spid="_x0000_s7175" name="Equation" r:id="rId5" imgW="596900" imgH="431800" progId="Equation.3">
                  <p:embed/>
                </p:oleObj>
              </mc:Choice>
              <mc:Fallback>
                <p:oleObj name="Equation" r:id="rId5" imgW="596900" imgH="431800" progId="Equation.3">
                  <p:embed/>
                  <p:pic>
                    <p:nvPicPr>
                      <p:cNvPr id="0" name="Picture 3" descr="rI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9251" y="2226352"/>
                        <a:ext cx="1422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09385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230" y="0"/>
            <a:ext cx="10018713" cy="1752599"/>
          </a:xfrm>
        </p:spPr>
        <p:txBody>
          <a:bodyPr/>
          <a:lstStyle/>
          <a:p>
            <a:r>
              <a:rPr lang="en-GB" dirty="0"/>
              <a:t>What am I looking at?</a:t>
            </a:r>
          </a:p>
        </p:txBody>
      </p:sp>
      <p:pic>
        <p:nvPicPr>
          <p:cNvPr id="96258" name="Picture 2" descr="http://discovertext.com/wp-content/uploads/2015/05/DATA.jpg"/>
          <p:cNvPicPr>
            <a:picLocks noChangeAspect="1" noChangeArrowheads="1"/>
          </p:cNvPicPr>
          <p:nvPr/>
        </p:nvPicPr>
        <p:blipFill>
          <a:blip r:embed="rId2"/>
          <a:srcRect/>
          <a:stretch>
            <a:fillRect/>
          </a:stretch>
        </p:blipFill>
        <p:spPr bwMode="auto">
          <a:xfrm>
            <a:off x="2568539" y="1571946"/>
            <a:ext cx="9625222" cy="527516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39395" y="0"/>
            <a:ext cx="10018713" cy="1752599"/>
          </a:xfrm>
        </p:spPr>
        <p:txBody>
          <a:bodyPr/>
          <a:lstStyle/>
          <a:p>
            <a:r>
              <a:rPr lang="en-US" altLang="ko-KR" dirty="0"/>
              <a:t>Types of Measures</a:t>
            </a:r>
            <a:endParaRPr lang="ko-KR" altLang="en-US" dirty="0"/>
          </a:p>
        </p:txBody>
      </p:sp>
      <p:sp>
        <p:nvSpPr>
          <p:cNvPr id="3" name="내용 개체 틀 2"/>
          <p:cNvSpPr>
            <a:spLocks noGrp="1"/>
          </p:cNvSpPr>
          <p:nvPr>
            <p:ph idx="1"/>
          </p:nvPr>
        </p:nvSpPr>
        <p:spPr>
          <a:xfrm>
            <a:off x="1894902" y="1542362"/>
            <a:ext cx="10047382" cy="5155894"/>
          </a:xfrm>
        </p:spPr>
        <p:txBody>
          <a:bodyPr>
            <a:normAutofit/>
          </a:bodyPr>
          <a:lstStyle/>
          <a:p>
            <a:r>
              <a:rPr lang="en-US" altLang="ko-KR" dirty="0"/>
              <a:t>Distributive</a:t>
            </a:r>
          </a:p>
          <a:p>
            <a:pPr lvl="1"/>
            <a:r>
              <a:rPr lang="en-US" altLang="ko-KR" dirty="0"/>
              <a:t>A measure that can be computed for a given data set by partitioning the data into smaller subsets, computing the measure for each subset, and then merging the results in order to arrive at the measure’s value for the original (entire) data set</a:t>
            </a:r>
          </a:p>
          <a:p>
            <a:pPr lvl="2"/>
            <a:r>
              <a:rPr lang="en-US" altLang="ko-KR" dirty="0"/>
              <a:t>e.g., sum, count, min, max</a:t>
            </a:r>
          </a:p>
          <a:p>
            <a:r>
              <a:rPr lang="en-US" altLang="ko-KR" dirty="0"/>
              <a:t>Algebraic</a:t>
            </a:r>
          </a:p>
          <a:p>
            <a:pPr lvl="1"/>
            <a:r>
              <a:rPr lang="en-US" altLang="ko-KR" dirty="0"/>
              <a:t>A measure that can be computed by applying an algebraic function to one or more distributive measures</a:t>
            </a:r>
          </a:p>
          <a:p>
            <a:pPr lvl="2"/>
            <a:r>
              <a:rPr lang="en-US" altLang="ko-KR" dirty="0"/>
              <a:t>e.g., mean = sum / count</a:t>
            </a:r>
          </a:p>
          <a:p>
            <a:r>
              <a:rPr lang="en-US" altLang="ko-KR" dirty="0"/>
              <a:t>Holistic</a:t>
            </a:r>
          </a:p>
          <a:p>
            <a:pPr lvl="1"/>
            <a:r>
              <a:rPr lang="en-US" altLang="ko-KR" dirty="0"/>
              <a:t>A measure that must be computed on the entire data set as a whole</a:t>
            </a:r>
          </a:p>
          <a:p>
            <a:pPr lvl="2"/>
            <a:r>
              <a:rPr lang="en-US" altLang="ko-KR" dirty="0"/>
              <a:t>e.g., median</a:t>
            </a:r>
            <a:endParaRPr lang="ko-KR" altLang="en-US" dirty="0"/>
          </a:p>
        </p:txBody>
      </p:sp>
    </p:spTree>
    <p:extLst>
      <p:ext uri="{BB962C8B-B14F-4D97-AF65-F5344CB8AC3E}">
        <p14:creationId xmlns:p14="http://schemas.microsoft.com/office/powerpoint/2010/main" val="147355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39395" y="0"/>
            <a:ext cx="10018713" cy="1752599"/>
          </a:xfrm>
        </p:spPr>
        <p:txBody>
          <a:bodyPr>
            <a:normAutofit/>
          </a:bodyPr>
          <a:lstStyle/>
          <a:p>
            <a:r>
              <a:rPr lang="en-US" altLang="ko-KR" dirty="0"/>
              <a:t>Approximation of the Median</a:t>
            </a:r>
            <a:endParaRPr lang="ko-KR" alt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2796866805"/>
              </p:ext>
            </p:extLst>
          </p:nvPr>
        </p:nvGraphicFramePr>
        <p:xfrm>
          <a:off x="1610227" y="3949791"/>
          <a:ext cx="6362700" cy="914400"/>
        </p:xfrm>
        <a:graphic>
          <a:graphicData uri="http://schemas.openxmlformats.org/presentationml/2006/ole">
            <mc:AlternateContent xmlns:mc="http://schemas.openxmlformats.org/markup-compatibility/2006">
              <mc:Choice xmlns:v="urn:schemas-microsoft-com:vml" Requires="v">
                <p:oleObj spid="_x0000_s8196" name="수식" r:id="rId4" imgW="2450880" imgH="469800" progId="Equation.3">
                  <p:embed/>
                </p:oleObj>
              </mc:Choice>
              <mc:Fallback>
                <p:oleObj name="수식" r:id="rId4" imgW="2450880" imgH="469800" progId="Equation.3">
                  <p:embed/>
                  <p:pic>
                    <p:nvPicPr>
                      <p:cNvPr id="0" name="Picture 2" descr="rI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227" y="3949791"/>
                        <a:ext cx="63627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2722" y="3762652"/>
            <a:ext cx="3088217"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509439" y="3282222"/>
            <a:ext cx="864096" cy="369332"/>
          </a:xfrm>
          <a:prstGeom prst="rect">
            <a:avLst/>
          </a:prstGeom>
          <a:noFill/>
        </p:spPr>
        <p:txBody>
          <a:bodyPr wrap="square" rtlCol="0">
            <a:spAutoFit/>
          </a:bodyPr>
          <a:lstStyle/>
          <a:p>
            <a:r>
              <a:rPr lang="en-US" altLang="ko-KR" dirty="0"/>
              <a:t>3194</a:t>
            </a:r>
            <a:endParaRPr lang="ko-KR" altLang="en-US" dirty="0"/>
          </a:p>
        </p:txBody>
      </p:sp>
      <p:cxnSp>
        <p:nvCxnSpPr>
          <p:cNvPr id="8" name="직선 화살표 연결선 7"/>
          <p:cNvCxnSpPr/>
          <p:nvPr/>
        </p:nvCxnSpPr>
        <p:spPr>
          <a:xfrm flipH="1">
            <a:off x="4388252" y="3651554"/>
            <a:ext cx="432048" cy="3507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48092" y="4866398"/>
            <a:ext cx="576064" cy="369332"/>
          </a:xfrm>
          <a:prstGeom prst="rect">
            <a:avLst/>
          </a:prstGeom>
          <a:noFill/>
        </p:spPr>
        <p:txBody>
          <a:bodyPr wrap="square" rtlCol="0">
            <a:spAutoFit/>
          </a:bodyPr>
          <a:lstStyle/>
          <a:p>
            <a:r>
              <a:rPr lang="en-US" altLang="ko-KR" dirty="0"/>
              <a:t>21</a:t>
            </a:r>
            <a:endParaRPr lang="ko-KR" altLang="en-US" dirty="0"/>
          </a:p>
        </p:txBody>
      </p:sp>
      <p:cxnSp>
        <p:nvCxnSpPr>
          <p:cNvPr id="12" name="직선 화살표 연결선 11"/>
          <p:cNvCxnSpPr/>
          <p:nvPr/>
        </p:nvCxnSpPr>
        <p:spPr>
          <a:xfrm flipV="1">
            <a:off x="3236124" y="4510550"/>
            <a:ext cx="144016" cy="3558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59717" y="3282222"/>
            <a:ext cx="864096" cy="369332"/>
          </a:xfrm>
          <a:prstGeom prst="rect">
            <a:avLst/>
          </a:prstGeom>
          <a:noFill/>
        </p:spPr>
        <p:txBody>
          <a:bodyPr wrap="square" rtlCol="0">
            <a:spAutoFit/>
          </a:bodyPr>
          <a:lstStyle/>
          <a:p>
            <a:r>
              <a:rPr lang="en-US" altLang="ko-KR" dirty="0"/>
              <a:t>950</a:t>
            </a:r>
            <a:endParaRPr lang="ko-KR" altLang="en-US" dirty="0"/>
          </a:p>
        </p:txBody>
      </p:sp>
      <p:cxnSp>
        <p:nvCxnSpPr>
          <p:cNvPr id="19" name="직선 화살표 연결선 18"/>
          <p:cNvCxnSpPr/>
          <p:nvPr/>
        </p:nvCxnSpPr>
        <p:spPr>
          <a:xfrm flipH="1">
            <a:off x="6116444" y="3651554"/>
            <a:ext cx="288032" cy="3507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63843" y="5115893"/>
            <a:ext cx="864096" cy="369332"/>
          </a:xfrm>
          <a:prstGeom prst="rect">
            <a:avLst/>
          </a:prstGeom>
          <a:noFill/>
        </p:spPr>
        <p:txBody>
          <a:bodyPr wrap="square" rtlCol="0">
            <a:spAutoFit/>
          </a:bodyPr>
          <a:lstStyle/>
          <a:p>
            <a:r>
              <a:rPr lang="en-US" altLang="ko-KR" dirty="0"/>
              <a:t>1500</a:t>
            </a:r>
            <a:endParaRPr lang="ko-KR" altLang="en-US" dirty="0"/>
          </a:p>
        </p:txBody>
      </p:sp>
      <p:cxnSp>
        <p:nvCxnSpPr>
          <p:cNvPr id="21" name="직선 화살표 연결선 20"/>
          <p:cNvCxnSpPr/>
          <p:nvPr/>
        </p:nvCxnSpPr>
        <p:spPr>
          <a:xfrm flipH="1" flipV="1">
            <a:off x="5407791" y="4866399"/>
            <a:ext cx="88100" cy="2494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076551" y="4774065"/>
            <a:ext cx="672075" cy="369332"/>
          </a:xfrm>
          <a:prstGeom prst="rect">
            <a:avLst/>
          </a:prstGeom>
          <a:noFill/>
        </p:spPr>
        <p:txBody>
          <a:bodyPr wrap="square" rtlCol="0">
            <a:spAutoFit/>
          </a:bodyPr>
          <a:lstStyle/>
          <a:p>
            <a:r>
              <a:rPr lang="en-US" altLang="ko-KR" dirty="0"/>
              <a:t>30</a:t>
            </a:r>
            <a:endParaRPr lang="ko-KR" altLang="en-US" dirty="0"/>
          </a:p>
        </p:txBody>
      </p:sp>
      <p:cxnSp>
        <p:nvCxnSpPr>
          <p:cNvPr id="26" name="직선 화살표 연결선 25"/>
          <p:cNvCxnSpPr/>
          <p:nvPr/>
        </p:nvCxnSpPr>
        <p:spPr>
          <a:xfrm flipH="1" flipV="1">
            <a:off x="7368540" y="4524571"/>
            <a:ext cx="44049" cy="2494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내용 개체 틀 2"/>
          <p:cNvSpPr>
            <a:spLocks noGrp="1"/>
          </p:cNvSpPr>
          <p:nvPr>
            <p:ph idx="1"/>
          </p:nvPr>
        </p:nvSpPr>
        <p:spPr>
          <a:xfrm>
            <a:off x="1539395" y="1458814"/>
            <a:ext cx="10289748" cy="5159700"/>
          </a:xfrm>
        </p:spPr>
        <p:txBody>
          <a:bodyPr>
            <a:normAutofit/>
          </a:bodyPr>
          <a:lstStyle/>
          <a:p>
            <a:r>
              <a:rPr lang="en-US" altLang="ko-KR" dirty="0"/>
              <a:t>The median value of a data set can be easily approximated by interpolation (for grouped data)</a:t>
            </a:r>
          </a:p>
          <a:p>
            <a:pPr lvl="1"/>
            <a:r>
              <a:rPr lang="en-US" altLang="ko-KR" dirty="0"/>
              <a:t>Let the interval that contains the median be the </a:t>
            </a:r>
            <a:r>
              <a:rPr lang="en-US" altLang="ko-KR" i="1" dirty="0"/>
              <a:t>median interval </a:t>
            </a:r>
          </a:p>
          <a:p>
            <a:pPr lvl="1"/>
            <a:endParaRPr lang="en-US" altLang="ko-KR" i="1" dirty="0"/>
          </a:p>
          <a:p>
            <a:pPr lvl="1"/>
            <a:endParaRPr lang="en-US" altLang="ko-KR" i="1" dirty="0"/>
          </a:p>
          <a:p>
            <a:pPr lvl="1"/>
            <a:endParaRPr lang="en-US" altLang="ko-KR" i="1" dirty="0"/>
          </a:p>
          <a:p>
            <a:pPr lvl="1"/>
            <a:endParaRPr lang="en-US" altLang="ko-KR" i="1" dirty="0"/>
          </a:p>
          <a:p>
            <a:pPr lvl="1"/>
            <a:endParaRPr lang="en-US" altLang="ko-KR" i="1" dirty="0"/>
          </a:p>
          <a:p>
            <a:pPr lvl="1"/>
            <a:endParaRPr lang="en-US" altLang="ko-KR" i="1" dirty="0"/>
          </a:p>
          <a:p>
            <a:pPr lvl="1"/>
            <a:r>
              <a:rPr lang="en-US" altLang="ko-KR" dirty="0"/>
              <a:t>N: sum of frequencies</a:t>
            </a:r>
          </a:p>
          <a:p>
            <a:pPr lvl="1"/>
            <a:r>
              <a:rPr lang="ko-KR" altLang="en-US" dirty="0"/>
              <a:t>∑ </a:t>
            </a:r>
            <a:r>
              <a:rPr lang="en-US" altLang="ko-KR" dirty="0"/>
              <a:t>freq: cumulative frequency before the median class</a:t>
            </a:r>
          </a:p>
        </p:txBody>
      </p:sp>
    </p:spTree>
    <p:extLst>
      <p:ext uri="{BB962C8B-B14F-4D97-AF65-F5344CB8AC3E}">
        <p14:creationId xmlns:p14="http://schemas.microsoft.com/office/powerpoint/2010/main" val="3285307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ightskewed"/>
          <p:cNvPicPr>
            <a:picLocks noGrp="1" noChangeAspect="1" noChangeArrowheads="1"/>
          </p:cNvPicPr>
          <p:nvPr>
            <p:ph sz="quarter" idx="4294967295"/>
          </p:nvPr>
        </p:nvPicPr>
        <p:blipFill>
          <a:blip r:embed="rId3" cstate="print">
            <a:extLst>
              <a:ext uri="{28A0092B-C50C-407E-A947-70E740481C1C}">
                <a14:useLocalDpi xmlns:a14="http://schemas.microsoft.com/office/drawing/2010/main" val="0"/>
              </a:ext>
            </a:extLst>
          </a:blip>
          <a:srcRect/>
          <a:stretch>
            <a:fillRect/>
          </a:stretch>
        </p:blipFill>
        <p:spPr>
          <a:xfrm>
            <a:off x="6576054" y="2696679"/>
            <a:ext cx="5615945" cy="3551751"/>
          </a:xfrm>
          <a:prstGeom prst="rect">
            <a:avLst/>
          </a:prstGeom>
          <a:noFill/>
        </p:spPr>
      </p:pic>
      <p:pic>
        <p:nvPicPr>
          <p:cNvPr id="5" name="Picture 8" descr="leftskewed"/>
          <p:cNvPicPr>
            <a:picLocks noGrp="1" noChangeAspect="1" noChangeArrowheads="1"/>
          </p:cNvPicPr>
          <p:nvPr>
            <p:ph sz="quarter" idx="4294967295"/>
          </p:nvPr>
        </p:nvPicPr>
        <p:blipFill>
          <a:blip r:embed="rId4" cstate="print">
            <a:extLst>
              <a:ext uri="{28A0092B-C50C-407E-A947-70E740481C1C}">
                <a14:useLocalDpi xmlns:a14="http://schemas.microsoft.com/office/drawing/2010/main" val="0"/>
              </a:ext>
            </a:extLst>
          </a:blip>
          <a:srcRect/>
          <a:stretch>
            <a:fillRect/>
          </a:stretch>
        </p:blipFill>
        <p:spPr>
          <a:xfrm>
            <a:off x="591126" y="2780928"/>
            <a:ext cx="5911273" cy="3429000"/>
          </a:xfrm>
          <a:prstGeom prst="rect">
            <a:avLst/>
          </a:prstGeom>
          <a:noFill/>
        </p:spPr>
      </p:pic>
      <p:pic>
        <p:nvPicPr>
          <p:cNvPr id="6" name="Picture 10" descr="ha02sk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552" y="548680"/>
            <a:ext cx="4791968" cy="292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제목 1"/>
          <p:cNvSpPr>
            <a:spLocks noGrp="1"/>
          </p:cNvSpPr>
          <p:nvPr>
            <p:ph type="title"/>
          </p:nvPr>
        </p:nvSpPr>
        <p:spPr>
          <a:xfrm>
            <a:off x="1561429" y="1"/>
            <a:ext cx="10018713" cy="1299990"/>
          </a:xfrm>
        </p:spPr>
        <p:txBody>
          <a:bodyPr>
            <a:normAutofit/>
          </a:bodyPr>
          <a:lstStyle/>
          <a:p>
            <a:r>
              <a:rPr lang="en-US" altLang="ko-KR" dirty="0"/>
              <a:t>Symmetric vs. Skewed Data</a:t>
            </a:r>
            <a:endParaRPr lang="ko-KR" altLang="en-US" dirty="0"/>
          </a:p>
        </p:txBody>
      </p:sp>
      <p:sp>
        <p:nvSpPr>
          <p:cNvPr id="7" name="Rectangle 11"/>
          <p:cNvSpPr>
            <a:spLocks noChangeArrowheads="1"/>
          </p:cNvSpPr>
          <p:nvPr/>
        </p:nvSpPr>
        <p:spPr bwMode="auto">
          <a:xfrm>
            <a:off x="3380935" y="4800600"/>
            <a:ext cx="3072341"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20000"/>
              </a:lnSpc>
              <a:spcBef>
                <a:spcPct val="20000"/>
              </a:spcBef>
              <a:buClr>
                <a:schemeClr val="folHlink"/>
              </a:buClr>
              <a:buSzPct val="60000"/>
              <a:buFont typeface="Wingdings" pitchFamily="2" charset="2"/>
              <a:buNone/>
            </a:pPr>
            <a:r>
              <a:rPr lang="en-US" altLang="ko-KR" sz="2000" dirty="0">
                <a:solidFill>
                  <a:schemeClr val="tx2"/>
                </a:solidFill>
                <a:ea typeface="굴림" charset="-127"/>
              </a:rPr>
              <a:t>positively skewed</a:t>
            </a:r>
          </a:p>
        </p:txBody>
      </p:sp>
      <p:sp>
        <p:nvSpPr>
          <p:cNvPr id="8" name="Rectangle 12"/>
          <p:cNvSpPr>
            <a:spLocks noChangeArrowheads="1"/>
          </p:cNvSpPr>
          <p:nvPr/>
        </p:nvSpPr>
        <p:spPr bwMode="auto">
          <a:xfrm>
            <a:off x="7421608" y="4807772"/>
            <a:ext cx="32262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20000"/>
              </a:lnSpc>
              <a:spcBef>
                <a:spcPct val="20000"/>
              </a:spcBef>
              <a:buClr>
                <a:schemeClr val="folHlink"/>
              </a:buClr>
              <a:buSzPct val="60000"/>
              <a:buFont typeface="Wingdings" pitchFamily="2" charset="2"/>
              <a:buNone/>
            </a:pPr>
            <a:r>
              <a:rPr lang="en-US" altLang="ko-KR" sz="2000" dirty="0">
                <a:solidFill>
                  <a:schemeClr val="tx2"/>
                </a:solidFill>
                <a:ea typeface="굴림" charset="-127"/>
              </a:rPr>
              <a:t>negatively skewed</a:t>
            </a:r>
          </a:p>
        </p:txBody>
      </p:sp>
      <p:sp>
        <p:nvSpPr>
          <p:cNvPr id="9" name="Rectangle 13"/>
          <p:cNvSpPr>
            <a:spLocks noChangeArrowheads="1"/>
          </p:cNvSpPr>
          <p:nvPr/>
        </p:nvSpPr>
        <p:spPr bwMode="auto">
          <a:xfrm>
            <a:off x="3830119" y="2276872"/>
            <a:ext cx="264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20000"/>
              </a:lnSpc>
              <a:spcBef>
                <a:spcPct val="20000"/>
              </a:spcBef>
              <a:buClr>
                <a:schemeClr val="folHlink"/>
              </a:buClr>
              <a:buSzPct val="60000"/>
              <a:buFont typeface="Wingdings" pitchFamily="2" charset="2"/>
              <a:buNone/>
            </a:pPr>
            <a:r>
              <a:rPr lang="en-US" altLang="ko-KR" sz="2000" dirty="0">
                <a:solidFill>
                  <a:schemeClr val="tx2"/>
                </a:solidFill>
                <a:ea typeface="굴림" charset="-127"/>
              </a:rPr>
              <a:t>symmetric</a:t>
            </a:r>
          </a:p>
        </p:txBody>
      </p:sp>
      <p:sp>
        <p:nvSpPr>
          <p:cNvPr id="3" name="TextBox 2"/>
          <p:cNvSpPr txBox="1"/>
          <p:nvPr/>
        </p:nvSpPr>
        <p:spPr>
          <a:xfrm>
            <a:off x="6659455" y="1306911"/>
            <a:ext cx="5184576" cy="1569660"/>
          </a:xfrm>
          <a:prstGeom prst="rect">
            <a:avLst/>
          </a:prstGeom>
          <a:noFill/>
        </p:spPr>
        <p:txBody>
          <a:bodyPr wrap="square" rtlCol="0">
            <a:spAutoFit/>
          </a:bodyPr>
          <a:lstStyle/>
          <a:p>
            <a:r>
              <a:rPr lang="en-US" altLang="ko-KR" sz="2400" dirty="0"/>
              <a:t>Median, mean, and mode of symmetric, positively skewed, and negatively skewed data</a:t>
            </a:r>
          </a:p>
          <a:p>
            <a:endParaRPr lang="ko-KR" altLang="en-US" sz="2400" dirty="0"/>
          </a:p>
        </p:txBody>
      </p:sp>
    </p:spTree>
    <p:extLst>
      <p:ext uri="{BB962C8B-B14F-4D97-AF65-F5344CB8AC3E}">
        <p14:creationId xmlns:p14="http://schemas.microsoft.com/office/powerpoint/2010/main" val="3869862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39395" y="0"/>
            <a:ext cx="10018713" cy="1752599"/>
          </a:xfrm>
        </p:spPr>
        <p:txBody>
          <a:bodyPr>
            <a:normAutofit/>
          </a:bodyPr>
          <a:lstStyle/>
          <a:p>
            <a:r>
              <a:rPr lang="en-US" altLang="ko-KR" dirty="0"/>
              <a:t>Measuring the Dispersion of Data</a:t>
            </a:r>
            <a:endParaRPr lang="ko-KR" altLang="en-US" dirty="0"/>
          </a:p>
        </p:txBody>
      </p:sp>
      <p:sp>
        <p:nvSpPr>
          <p:cNvPr id="3" name="내용 개체 틀 2"/>
          <p:cNvSpPr>
            <a:spLocks noGrp="1"/>
          </p:cNvSpPr>
          <p:nvPr>
            <p:ph idx="1"/>
          </p:nvPr>
        </p:nvSpPr>
        <p:spPr>
          <a:xfrm>
            <a:off x="1671599" y="1388124"/>
            <a:ext cx="10358823" cy="5188946"/>
          </a:xfrm>
        </p:spPr>
        <p:txBody>
          <a:bodyPr>
            <a:normAutofit/>
          </a:bodyPr>
          <a:lstStyle/>
          <a:p>
            <a:r>
              <a:rPr lang="en-US" altLang="ko-KR" dirty="0"/>
              <a:t>Quartiles</a:t>
            </a:r>
          </a:p>
          <a:p>
            <a:pPr lvl="1"/>
            <a:r>
              <a:rPr lang="en-US" altLang="ko-KR" b="1" dirty="0"/>
              <a:t>Quartiles</a:t>
            </a:r>
            <a:r>
              <a:rPr lang="en-US" altLang="ko-KR" dirty="0"/>
              <a:t>: Q</a:t>
            </a:r>
            <a:r>
              <a:rPr lang="en-US" altLang="ko-KR" baseline="-25000" dirty="0"/>
              <a:t>1</a:t>
            </a:r>
            <a:r>
              <a:rPr lang="en-US" altLang="ko-KR" dirty="0"/>
              <a:t> (25th percentile), Q</a:t>
            </a:r>
            <a:r>
              <a:rPr lang="en-US" altLang="ko-KR" baseline="-25000" dirty="0"/>
              <a:t>3</a:t>
            </a:r>
            <a:r>
              <a:rPr lang="en-US" altLang="ko-KR" dirty="0"/>
              <a:t> (75th percentile)</a:t>
            </a:r>
          </a:p>
          <a:p>
            <a:pPr lvl="2"/>
            <a:r>
              <a:rPr lang="en-US" altLang="ko-KR" dirty="0"/>
              <a:t>Median: 50th percentile</a:t>
            </a:r>
          </a:p>
          <a:p>
            <a:pPr lvl="1"/>
            <a:r>
              <a:rPr lang="en-US" altLang="ko-KR" b="1" dirty="0"/>
              <a:t>Inter-quartile range</a:t>
            </a:r>
            <a:r>
              <a:rPr lang="en-US" altLang="ko-KR" dirty="0"/>
              <a:t>: IQR = Q</a:t>
            </a:r>
            <a:r>
              <a:rPr lang="en-US" altLang="ko-KR" baseline="-25000" dirty="0"/>
              <a:t>3</a:t>
            </a:r>
            <a:r>
              <a:rPr lang="en-US" altLang="ko-KR" dirty="0"/>
              <a:t> – Q</a:t>
            </a:r>
            <a:r>
              <a:rPr lang="en-US" altLang="ko-KR" baseline="-25000" dirty="0"/>
              <a:t>1</a:t>
            </a:r>
            <a:r>
              <a:rPr lang="en-US" altLang="ko-KR" dirty="0"/>
              <a:t> </a:t>
            </a:r>
          </a:p>
          <a:p>
            <a:pPr lvl="1"/>
            <a:r>
              <a:rPr lang="en-US" altLang="ko-KR" b="1" dirty="0"/>
              <a:t>Five number summary</a:t>
            </a:r>
            <a:r>
              <a:rPr lang="en-US" altLang="ko-KR" dirty="0"/>
              <a:t>: min, Q</a:t>
            </a:r>
            <a:r>
              <a:rPr lang="en-US" altLang="ko-KR" baseline="-25000" dirty="0"/>
              <a:t>1</a:t>
            </a:r>
            <a:r>
              <a:rPr lang="en-US" altLang="ko-KR" dirty="0"/>
              <a:t>, median, Q</a:t>
            </a:r>
            <a:r>
              <a:rPr lang="en-US" altLang="ko-KR" baseline="-25000" dirty="0"/>
              <a:t>3</a:t>
            </a:r>
            <a:r>
              <a:rPr lang="en-US" altLang="ko-KR" dirty="0"/>
              <a:t>, max</a:t>
            </a:r>
          </a:p>
          <a:p>
            <a:pPr lvl="1"/>
            <a:r>
              <a:rPr lang="en-US" altLang="ko-KR" b="1" dirty="0"/>
              <a:t>Outlier</a:t>
            </a:r>
            <a:r>
              <a:rPr lang="en-US" altLang="ko-KR" dirty="0"/>
              <a:t>: usually, a value higher/lower than 1.5 x IQR</a:t>
            </a:r>
          </a:p>
          <a:p>
            <a:r>
              <a:rPr lang="en-US" altLang="ko-KR" dirty="0"/>
              <a:t>Variance and standard deviation </a:t>
            </a:r>
            <a:r>
              <a:rPr lang="en-US" altLang="ko-KR" sz="2600" dirty="0"/>
              <a:t>(sample: s, population: σ)</a:t>
            </a:r>
          </a:p>
          <a:p>
            <a:pPr lvl="1"/>
            <a:r>
              <a:rPr lang="en-US" altLang="ko-KR" dirty="0"/>
              <a:t>Variance (</a:t>
            </a:r>
            <a:r>
              <a:rPr lang="en-US" altLang="ko-KR" dirty="0">
                <a:solidFill>
                  <a:schemeClr val="tx2"/>
                </a:solidFill>
              </a:rPr>
              <a:t>algebraic, scalable computation</a:t>
            </a:r>
            <a:r>
              <a:rPr lang="en-US" altLang="ko-KR" dirty="0"/>
              <a:t>)</a:t>
            </a:r>
          </a:p>
          <a:p>
            <a:endParaRPr lang="en-US" altLang="ko-KR" dirty="0"/>
          </a:p>
          <a:p>
            <a:pPr lvl="1"/>
            <a:endParaRPr lang="en-US" altLang="ko-KR" dirty="0"/>
          </a:p>
          <a:p>
            <a:pPr lvl="1"/>
            <a:r>
              <a:rPr lang="en-US" altLang="ko-KR" dirty="0"/>
              <a:t>Standard deviation: </a:t>
            </a:r>
            <a:r>
              <a:rPr lang="en-US" altLang="ko-KR" i="1" dirty="0"/>
              <a:t>s</a:t>
            </a:r>
            <a:r>
              <a:rPr lang="en-US" altLang="ko-KR" dirty="0"/>
              <a:t> (or σ) is the square root of the variance</a:t>
            </a:r>
          </a:p>
          <a:p>
            <a:endParaRPr lang="ko-KR" altLang="en-US" dirty="0"/>
          </a:p>
        </p:txBody>
      </p:sp>
      <p:graphicFrame>
        <p:nvGraphicFramePr>
          <p:cNvPr id="4" name="개체 3"/>
          <p:cNvGraphicFramePr>
            <a:graphicFrameLocks noChangeAspect="1"/>
          </p:cNvGraphicFramePr>
          <p:nvPr>
            <p:extLst>
              <p:ext uri="{D42A27DB-BD31-4B8C-83A1-F6EECF244321}">
                <p14:modId xmlns:p14="http://schemas.microsoft.com/office/powerpoint/2010/main" val="728923492"/>
              </p:ext>
            </p:extLst>
          </p:nvPr>
        </p:nvGraphicFramePr>
        <p:xfrm>
          <a:off x="3006235" y="5040337"/>
          <a:ext cx="2586567" cy="696913"/>
        </p:xfrm>
        <a:graphic>
          <a:graphicData uri="http://schemas.openxmlformats.org/presentationml/2006/ole">
            <mc:AlternateContent xmlns:mc="http://schemas.openxmlformats.org/markup-compatibility/2006">
              <mc:Choice xmlns:v="urn:schemas-microsoft-com:vml" Requires="v">
                <p:oleObj spid="_x0000_s9222" name="수식" r:id="rId3" imgW="1346040" imgH="431640" progId="Equation.3">
                  <p:embed/>
                </p:oleObj>
              </mc:Choice>
              <mc:Fallback>
                <p:oleObj name="수식" r:id="rId3" imgW="1346040" imgH="431640" progId="Equation.3">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235" y="5040337"/>
                        <a:ext cx="2586567" cy="696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개체 4"/>
          <p:cNvGraphicFramePr>
            <a:graphicFrameLocks noChangeAspect="1"/>
          </p:cNvGraphicFramePr>
          <p:nvPr>
            <p:extLst>
              <p:ext uri="{D42A27DB-BD31-4B8C-83A1-F6EECF244321}">
                <p14:modId xmlns:p14="http://schemas.microsoft.com/office/powerpoint/2010/main" val="2493277770"/>
              </p:ext>
            </p:extLst>
          </p:nvPr>
        </p:nvGraphicFramePr>
        <p:xfrm>
          <a:off x="6252138" y="4999731"/>
          <a:ext cx="2611967" cy="661987"/>
        </p:xfrm>
        <a:graphic>
          <a:graphicData uri="http://schemas.openxmlformats.org/presentationml/2006/ole">
            <mc:AlternateContent xmlns:mc="http://schemas.openxmlformats.org/markup-compatibility/2006">
              <mc:Choice xmlns:v="urn:schemas-microsoft-com:vml" Requires="v">
                <p:oleObj spid="_x0000_s9223" name="수식" r:id="rId5" imgW="1193760" imgH="431640" progId="Equation.3">
                  <p:embed/>
                </p:oleObj>
              </mc:Choice>
              <mc:Fallback>
                <p:oleObj name="수식" r:id="rId5" imgW="1193760" imgH="431640" progId="Equation.3">
                  <p:embed/>
                  <p:pic>
                    <p:nvPicPr>
                      <p:cNvPr id="0" name="Picture 3" descr="rI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2138" y="4999731"/>
                        <a:ext cx="2611967"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19909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94481" y="2746"/>
            <a:ext cx="10018713" cy="1752599"/>
          </a:xfrm>
        </p:spPr>
        <p:txBody>
          <a:bodyPr/>
          <a:lstStyle/>
          <a:p>
            <a:r>
              <a:rPr lang="en-US" altLang="ko-KR" dirty="0"/>
              <a:t>Quartile</a:t>
            </a:r>
            <a:endParaRPr lang="ko-KR" altLang="en-US" dirty="0"/>
          </a:p>
        </p:txBody>
      </p:sp>
      <p:sp>
        <p:nvSpPr>
          <p:cNvPr id="3" name="내용 개체 틀 2"/>
          <p:cNvSpPr>
            <a:spLocks noGrp="1"/>
          </p:cNvSpPr>
          <p:nvPr>
            <p:ph idx="1"/>
          </p:nvPr>
        </p:nvSpPr>
        <p:spPr>
          <a:xfrm>
            <a:off x="1638548" y="2115249"/>
            <a:ext cx="10018713" cy="4171720"/>
          </a:xfrm>
        </p:spPr>
        <p:txBody>
          <a:bodyPr>
            <a:normAutofit/>
          </a:bodyPr>
          <a:lstStyle/>
          <a:p>
            <a:r>
              <a:rPr lang="en-US" altLang="ko-KR" sz="1800" dirty="0"/>
              <a:t>There is </a:t>
            </a:r>
            <a:r>
              <a:rPr lang="en-US" altLang="ko-KR" sz="1800" b="1" dirty="0">
                <a:solidFill>
                  <a:schemeClr val="tx2"/>
                </a:solidFill>
              </a:rPr>
              <a:t>no</a:t>
            </a:r>
            <a:r>
              <a:rPr lang="en-US" altLang="ko-KR" sz="1800" dirty="0">
                <a:solidFill>
                  <a:schemeClr val="tx2"/>
                </a:solidFill>
              </a:rPr>
              <a:t> </a:t>
            </a:r>
            <a:r>
              <a:rPr lang="en-US" altLang="ko-KR" sz="1800" dirty="0"/>
              <a:t>universal agreement on choosing the quartile values [Wikipedia]</a:t>
            </a:r>
            <a:endParaRPr lang="en-US" altLang="ko-KR" sz="1400" dirty="0"/>
          </a:p>
          <a:p>
            <a:r>
              <a:rPr lang="en-US" altLang="ko-KR" sz="1800" b="1" dirty="0"/>
              <a:t>Method 1</a:t>
            </a:r>
          </a:p>
          <a:p>
            <a:pPr lvl="1"/>
            <a:r>
              <a:rPr lang="en-US" altLang="ko-KR" sz="1600" dirty="0"/>
              <a:t>Use the median to divide the ordered data set into two halves. Do not include the median into the halves.</a:t>
            </a:r>
          </a:p>
          <a:p>
            <a:pPr lvl="1"/>
            <a:r>
              <a:rPr lang="en-US" altLang="ko-KR" sz="1600" dirty="0"/>
              <a:t>The lower quartile value is the median of the lower half of the data. The upper quartile value is the median of the upper half of the data.</a:t>
            </a:r>
          </a:p>
          <a:p>
            <a:r>
              <a:rPr lang="en-US" altLang="ko-KR" sz="1800" b="1" dirty="0"/>
              <a:t>Method 2</a:t>
            </a:r>
          </a:p>
          <a:p>
            <a:pPr lvl="1"/>
            <a:r>
              <a:rPr lang="en-US" altLang="ko-KR" sz="1600" dirty="0"/>
              <a:t>Use the median to divide the ordered data set into two halves. If the median is a datum (as opposed to being the mean of the middle two data), include the median in both halves.</a:t>
            </a:r>
          </a:p>
          <a:p>
            <a:pPr lvl="1"/>
            <a:r>
              <a:rPr lang="en-US" altLang="ko-KR" sz="1600" dirty="0"/>
              <a:t>Same as the above.</a:t>
            </a:r>
          </a:p>
          <a:p>
            <a:r>
              <a:rPr lang="en-US" altLang="ko-KR" sz="1800" dirty="0"/>
              <a:t>Example:</a:t>
            </a:r>
          </a:p>
          <a:p>
            <a:pPr lvl="1"/>
            <a:endParaRPr lang="en-US" altLang="ko-KR" dirty="0"/>
          </a:p>
          <a:p>
            <a:pPr lvl="1"/>
            <a:endParaRPr lang="en-US" altLang="ko-KR" dirty="0"/>
          </a:p>
          <a:p>
            <a:pPr lvl="1"/>
            <a:endParaRPr lang="en-US" altLang="ko-KR" dirty="0"/>
          </a:p>
          <a:p>
            <a:pPr lvl="1"/>
            <a:endParaRPr lang="ko-KR" altLang="en-US" dirty="0"/>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21" y="5475891"/>
            <a:ext cx="2565400"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343" y="5431822"/>
            <a:ext cx="27178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99745" y="5044637"/>
            <a:ext cx="5280587" cy="338554"/>
          </a:xfrm>
          <a:prstGeom prst="rect">
            <a:avLst/>
          </a:prstGeom>
          <a:noFill/>
        </p:spPr>
        <p:txBody>
          <a:bodyPr wrap="square" rtlCol="0">
            <a:spAutoFit/>
          </a:bodyPr>
          <a:lstStyle/>
          <a:p>
            <a:r>
              <a:rPr lang="ko-KR" altLang="en-US" sz="1600" dirty="0"/>
              <a:t> </a:t>
            </a:r>
            <a:r>
              <a:rPr lang="en-US" altLang="ko-KR" sz="1600" dirty="0"/>
              <a:t>6, 7, 15, 36, 39, 40, 41, 42, 43, 47, 49</a:t>
            </a:r>
            <a:endParaRPr lang="ko-KR" altLang="en-US" sz="1600" dirty="0"/>
          </a:p>
        </p:txBody>
      </p:sp>
      <p:sp>
        <p:nvSpPr>
          <p:cNvPr id="11" name="TextBox 10"/>
          <p:cNvSpPr txBox="1"/>
          <p:nvPr/>
        </p:nvSpPr>
        <p:spPr>
          <a:xfrm>
            <a:off x="7448972" y="5011038"/>
            <a:ext cx="2970651" cy="338554"/>
          </a:xfrm>
          <a:prstGeom prst="rect">
            <a:avLst/>
          </a:prstGeom>
          <a:noFill/>
        </p:spPr>
        <p:txBody>
          <a:bodyPr wrap="square" rtlCol="0">
            <a:spAutoFit/>
          </a:bodyPr>
          <a:lstStyle/>
          <a:p>
            <a:r>
              <a:rPr lang="en-US" altLang="ko-KR" sz="1600" dirty="0"/>
              <a:t>7, 15, 36, 39, 40, 41</a:t>
            </a:r>
            <a:endParaRPr lang="ko-KR" altLang="en-US" sz="1600" dirty="0"/>
          </a:p>
        </p:txBody>
      </p:sp>
    </p:spTree>
    <p:extLst>
      <p:ext uri="{BB962C8B-B14F-4D97-AF65-F5344CB8AC3E}">
        <p14:creationId xmlns:p14="http://schemas.microsoft.com/office/powerpoint/2010/main" val="3785897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94481" y="2746"/>
            <a:ext cx="10018713" cy="1752599"/>
          </a:xfrm>
        </p:spPr>
        <p:txBody>
          <a:bodyPr>
            <a:normAutofit/>
          </a:bodyPr>
          <a:lstStyle/>
          <a:p>
            <a:r>
              <a:rPr lang="en-US" altLang="ko-KR" dirty="0"/>
              <a:t>Graphic Displays of Basic Statistical Descriptions</a:t>
            </a:r>
            <a:endParaRPr lang="ko-KR" altLang="en-US" dirty="0"/>
          </a:p>
        </p:txBody>
      </p:sp>
      <p:sp>
        <p:nvSpPr>
          <p:cNvPr id="3" name="내용 개체 틀 2"/>
          <p:cNvSpPr>
            <a:spLocks noGrp="1"/>
          </p:cNvSpPr>
          <p:nvPr>
            <p:ph idx="1"/>
          </p:nvPr>
        </p:nvSpPr>
        <p:spPr>
          <a:xfrm>
            <a:off x="1980075" y="1894901"/>
            <a:ext cx="10018713" cy="4825388"/>
          </a:xfrm>
        </p:spPr>
        <p:txBody>
          <a:bodyPr>
            <a:normAutofit/>
          </a:bodyPr>
          <a:lstStyle/>
          <a:p>
            <a:r>
              <a:rPr lang="en-US" altLang="ko-KR" dirty="0"/>
              <a:t>Boxplot</a:t>
            </a:r>
          </a:p>
          <a:p>
            <a:pPr lvl="2"/>
            <a:endParaRPr lang="en-US" altLang="ko-KR" dirty="0"/>
          </a:p>
          <a:p>
            <a:r>
              <a:rPr lang="en-US" altLang="ko-KR" dirty="0"/>
              <a:t>Histogram</a:t>
            </a:r>
          </a:p>
          <a:p>
            <a:pPr lvl="2"/>
            <a:endParaRPr lang="en-US" altLang="ko-KR" dirty="0"/>
          </a:p>
          <a:p>
            <a:r>
              <a:rPr lang="en-US" altLang="ko-KR" dirty="0" err="1"/>
              <a:t>Quantile</a:t>
            </a:r>
            <a:r>
              <a:rPr lang="en-US" altLang="ko-KR" dirty="0"/>
              <a:t> plot</a:t>
            </a:r>
          </a:p>
          <a:p>
            <a:pPr lvl="2"/>
            <a:endParaRPr lang="en-US" altLang="ko-KR" dirty="0"/>
          </a:p>
          <a:p>
            <a:r>
              <a:rPr lang="en-US" altLang="ko-KR" dirty="0" err="1"/>
              <a:t>Quantile-quantile</a:t>
            </a:r>
            <a:r>
              <a:rPr lang="en-US" altLang="ko-KR" dirty="0"/>
              <a:t> (q-q) plot</a:t>
            </a:r>
          </a:p>
          <a:p>
            <a:pPr lvl="2"/>
            <a:endParaRPr lang="en-US" altLang="ko-KR" dirty="0"/>
          </a:p>
          <a:p>
            <a:r>
              <a:rPr lang="en-US" altLang="ko-KR" dirty="0"/>
              <a:t>Scatter plot</a:t>
            </a:r>
          </a:p>
          <a:p>
            <a:endParaRPr lang="en-US" altLang="ko-KR" dirty="0"/>
          </a:p>
          <a:p>
            <a:endParaRPr lang="ko-KR" altLang="en-US" dirty="0"/>
          </a:p>
        </p:txBody>
      </p:sp>
    </p:spTree>
    <p:extLst>
      <p:ext uri="{BB962C8B-B14F-4D97-AF65-F5344CB8AC3E}">
        <p14:creationId xmlns:p14="http://schemas.microsoft.com/office/powerpoint/2010/main" val="297853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72446" y="0"/>
            <a:ext cx="10018713" cy="1752599"/>
          </a:xfrm>
        </p:spPr>
        <p:txBody>
          <a:bodyPr/>
          <a:lstStyle/>
          <a:p>
            <a:r>
              <a:rPr lang="en-US" altLang="ko-KR" dirty="0"/>
              <a:t>Box Plot</a:t>
            </a:r>
            <a:endParaRPr lang="ko-KR" altLang="en-US" dirty="0"/>
          </a:p>
        </p:txBody>
      </p:sp>
      <p:sp>
        <p:nvSpPr>
          <p:cNvPr id="3" name="내용 개체 틀 2"/>
          <p:cNvSpPr>
            <a:spLocks noGrp="1"/>
          </p:cNvSpPr>
          <p:nvPr>
            <p:ph idx="1"/>
          </p:nvPr>
        </p:nvSpPr>
        <p:spPr>
          <a:xfrm>
            <a:off x="1484310" y="1630498"/>
            <a:ext cx="10018713" cy="4281889"/>
          </a:xfrm>
        </p:spPr>
        <p:txBody>
          <a:bodyPr>
            <a:normAutofit/>
          </a:bodyPr>
          <a:lstStyle/>
          <a:p>
            <a:r>
              <a:rPr lang="en-US" altLang="ko-KR" dirty="0"/>
              <a:t> A convenient way of graphically depicting groups of numerical data through their five-number summaries: minimum, Q</a:t>
            </a:r>
            <a:r>
              <a:rPr lang="en-US" altLang="ko-KR" baseline="-25000" dirty="0"/>
              <a:t>1</a:t>
            </a:r>
            <a:r>
              <a:rPr lang="en-US" altLang="ko-KR" dirty="0"/>
              <a:t>, median, Q</a:t>
            </a:r>
            <a:r>
              <a:rPr lang="en-US" altLang="ko-KR" baseline="-25000" dirty="0"/>
              <a:t>3</a:t>
            </a:r>
            <a:r>
              <a:rPr lang="en-US" altLang="ko-KR" dirty="0"/>
              <a:t>, maximum</a:t>
            </a:r>
          </a:p>
          <a:p>
            <a:pPr lvl="1"/>
            <a:r>
              <a:rPr lang="en-US" altLang="ko-KR" dirty="0"/>
              <a:t>The ends of the box are at the first and third </a:t>
            </a:r>
            <a:br>
              <a:rPr lang="en-US" altLang="ko-KR" dirty="0"/>
            </a:br>
            <a:r>
              <a:rPr lang="en-US" altLang="ko-KR" dirty="0"/>
              <a:t>quartiles, i.e., the height of the box is IQR</a:t>
            </a:r>
          </a:p>
          <a:p>
            <a:pPr lvl="1"/>
            <a:r>
              <a:rPr lang="en-US" altLang="ko-KR" dirty="0"/>
              <a:t>The median is marked by a line within the box</a:t>
            </a:r>
          </a:p>
          <a:p>
            <a:pPr lvl="1"/>
            <a:r>
              <a:rPr lang="en-US" altLang="ko-KR" dirty="0"/>
              <a:t>Whiskers: two lines outside the box extended </a:t>
            </a:r>
            <a:br>
              <a:rPr lang="en-US" altLang="ko-KR" dirty="0"/>
            </a:br>
            <a:r>
              <a:rPr lang="en-US" altLang="ko-KR" dirty="0"/>
              <a:t>to the minimum and the maximum</a:t>
            </a:r>
          </a:p>
          <a:p>
            <a:pPr lvl="1"/>
            <a:r>
              <a:rPr lang="en-US" altLang="ko-KR" dirty="0"/>
              <a:t>Outliers: points beyond a specified outlier </a:t>
            </a:r>
            <a:br>
              <a:rPr lang="en-US" altLang="ko-KR" dirty="0"/>
            </a:br>
            <a:r>
              <a:rPr lang="en-US" altLang="ko-KR" dirty="0"/>
              <a:t>threshold, plotted individually</a:t>
            </a:r>
          </a:p>
          <a:p>
            <a:pPr lvl="1"/>
            <a:endParaRPr lang="ko-KR" altLang="en-US"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416" y="2625895"/>
            <a:ext cx="1248139" cy="364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직선 연결선 5"/>
          <p:cNvCxnSpPr/>
          <p:nvPr/>
        </p:nvCxnSpPr>
        <p:spPr>
          <a:xfrm>
            <a:off x="11088555" y="2780928"/>
            <a:ext cx="0" cy="3312368"/>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51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http://lon03.files.wordpress.com/2011/10/boxpl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7862" y="1619714"/>
            <a:ext cx="44450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561428" y="0"/>
            <a:ext cx="10018713" cy="1752599"/>
          </a:xfrm>
        </p:spPr>
        <p:txBody>
          <a:bodyPr/>
          <a:lstStyle/>
          <a:p>
            <a:r>
              <a:rPr lang="en-US" altLang="ko-KR" dirty="0"/>
              <a:t>Box Plot and Outlier</a:t>
            </a:r>
            <a:endParaRPr lang="ko-KR" altLang="en-US" dirty="0"/>
          </a:p>
        </p:txBody>
      </p:sp>
      <p:sp>
        <p:nvSpPr>
          <p:cNvPr id="3" name="내용 개체 틀 2"/>
          <p:cNvSpPr>
            <a:spLocks noGrp="1"/>
          </p:cNvSpPr>
          <p:nvPr>
            <p:ph idx="1"/>
          </p:nvPr>
        </p:nvSpPr>
        <p:spPr>
          <a:xfrm>
            <a:off x="1484310" y="1762699"/>
            <a:ext cx="10018713" cy="4028501"/>
          </a:xfrm>
        </p:spPr>
        <p:txBody>
          <a:bodyPr>
            <a:normAutofit lnSpcReduction="10000"/>
          </a:bodyPr>
          <a:lstStyle/>
          <a:p>
            <a:r>
              <a:rPr lang="en-US" altLang="ko-KR" b="1" dirty="0">
                <a:solidFill>
                  <a:srgbClr val="FF0000"/>
                </a:solidFill>
              </a:rPr>
              <a:t>Outlier</a:t>
            </a:r>
            <a:r>
              <a:rPr lang="en-US" altLang="ko-KR" dirty="0"/>
              <a:t>: </a:t>
            </a:r>
          </a:p>
          <a:p>
            <a:pPr lvl="1"/>
            <a:r>
              <a:rPr lang="en-US" altLang="ko-KR" dirty="0"/>
              <a:t>A data point below Q</a:t>
            </a:r>
            <a:r>
              <a:rPr lang="en-US" altLang="ko-KR" baseline="-25000" dirty="0"/>
              <a:t>1</a:t>
            </a:r>
            <a:r>
              <a:rPr lang="en-US" altLang="ko-KR" dirty="0"/>
              <a:t> – 1.5×IQR </a:t>
            </a:r>
            <a:br>
              <a:rPr lang="en-US" altLang="ko-KR" dirty="0"/>
            </a:br>
            <a:r>
              <a:rPr lang="en-US" altLang="ko-KR" dirty="0"/>
              <a:t>or above Q</a:t>
            </a:r>
            <a:r>
              <a:rPr lang="en-US" altLang="ko-KR" baseline="-25000" dirty="0"/>
              <a:t>3</a:t>
            </a:r>
            <a:r>
              <a:rPr lang="en-US" altLang="ko-KR" dirty="0"/>
              <a:t> + 1.5×IQR</a:t>
            </a:r>
          </a:p>
          <a:p>
            <a:endParaRPr lang="en-US" altLang="ko-KR" dirty="0"/>
          </a:p>
          <a:p>
            <a:r>
              <a:rPr lang="en-US" altLang="ko-KR" dirty="0"/>
              <a:t>Example:</a:t>
            </a:r>
          </a:p>
          <a:p>
            <a:pPr lvl="1"/>
            <a:r>
              <a:rPr lang="en-US" altLang="ko-KR" dirty="0"/>
              <a:t>Data points: 21, 23, 24, 25, 29, 33, 49</a:t>
            </a:r>
          </a:p>
          <a:p>
            <a:pPr lvl="1"/>
            <a:r>
              <a:rPr lang="en-US" altLang="ko-KR" dirty="0"/>
              <a:t>Q</a:t>
            </a:r>
            <a:r>
              <a:rPr lang="en-US" altLang="ko-KR" baseline="-25000" dirty="0"/>
              <a:t>2 </a:t>
            </a:r>
            <a:r>
              <a:rPr lang="en-US" altLang="ko-KR" dirty="0"/>
              <a:t>= 25, Q</a:t>
            </a:r>
            <a:r>
              <a:rPr lang="en-US" altLang="ko-KR" baseline="-25000" dirty="0"/>
              <a:t>1 </a:t>
            </a:r>
            <a:r>
              <a:rPr lang="en-US" altLang="ko-KR" dirty="0"/>
              <a:t>= 23, Q</a:t>
            </a:r>
            <a:r>
              <a:rPr lang="en-US" altLang="ko-KR" baseline="-25000" dirty="0"/>
              <a:t>3 </a:t>
            </a:r>
            <a:r>
              <a:rPr lang="en-US" altLang="ko-KR" dirty="0"/>
              <a:t>= 33, IQR = 10</a:t>
            </a:r>
          </a:p>
          <a:p>
            <a:pPr lvl="1"/>
            <a:r>
              <a:rPr lang="en-US" altLang="ko-KR" dirty="0"/>
              <a:t>Outlier: below 23 – 1.5*10 = 8 or above 33 + 1.5*10 = 48</a:t>
            </a:r>
          </a:p>
          <a:p>
            <a:pPr lvl="1"/>
            <a:r>
              <a:rPr lang="en-US" altLang="ko-KR" dirty="0"/>
              <a:t>Box plot:</a:t>
            </a:r>
          </a:p>
          <a:p>
            <a:pPr lvl="1"/>
            <a:endParaRPr lang="ko-KR" alt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33" y="5586652"/>
            <a:ext cx="5366491"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타원 3"/>
          <p:cNvSpPr/>
          <p:nvPr/>
        </p:nvSpPr>
        <p:spPr>
          <a:xfrm>
            <a:off x="8149549" y="5606744"/>
            <a:ext cx="432505" cy="315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8086090" y="5255550"/>
            <a:ext cx="2400267" cy="369332"/>
          </a:xfrm>
          <a:prstGeom prst="rect">
            <a:avLst/>
          </a:prstGeom>
          <a:noFill/>
        </p:spPr>
        <p:txBody>
          <a:bodyPr wrap="square" rtlCol="0">
            <a:spAutoFit/>
          </a:bodyPr>
          <a:lstStyle/>
          <a:p>
            <a:r>
              <a:rPr lang="en-US" altLang="ko-KR" dirty="0"/>
              <a:t>outlier</a:t>
            </a:r>
            <a:endParaRPr lang="ko-KR" altLang="en-US" dirty="0"/>
          </a:p>
        </p:txBody>
      </p:sp>
    </p:spTree>
    <p:extLst>
      <p:ext uri="{BB962C8B-B14F-4D97-AF65-F5344CB8AC3E}">
        <p14:creationId xmlns:p14="http://schemas.microsoft.com/office/powerpoint/2010/main" val="2270681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72446" y="0"/>
            <a:ext cx="10018713" cy="1752599"/>
          </a:xfrm>
        </p:spPr>
        <p:txBody>
          <a:bodyPr/>
          <a:lstStyle/>
          <a:p>
            <a:r>
              <a:rPr lang="en-US" altLang="ko-KR" dirty="0"/>
              <a:t>Histogram (1/2)</a:t>
            </a:r>
            <a:endParaRPr lang="ko-KR" altLang="en-US" dirty="0"/>
          </a:p>
        </p:txBody>
      </p:sp>
      <p:sp>
        <p:nvSpPr>
          <p:cNvPr id="3" name="내용 개체 틀 2"/>
          <p:cNvSpPr>
            <a:spLocks noGrp="1"/>
          </p:cNvSpPr>
          <p:nvPr>
            <p:ph idx="1"/>
          </p:nvPr>
        </p:nvSpPr>
        <p:spPr>
          <a:xfrm>
            <a:off x="1484310" y="1366092"/>
            <a:ext cx="10018713" cy="3393195"/>
          </a:xfrm>
        </p:spPr>
        <p:txBody>
          <a:bodyPr/>
          <a:lstStyle/>
          <a:p>
            <a:r>
              <a:rPr lang="en-US" altLang="ko-KR" dirty="0"/>
              <a:t>A graphical representation, showing a visual impression of the distribution of data</a:t>
            </a:r>
          </a:p>
          <a:p>
            <a:pPr lvl="1"/>
            <a:r>
              <a:rPr lang="en-US" altLang="ko-KR" dirty="0"/>
              <a:t>A histogram consists of tabular frequencies, shown as adjacent rectangles</a:t>
            </a:r>
          </a:p>
          <a:p>
            <a:pPr lvl="2"/>
            <a:r>
              <a:rPr lang="en-US" altLang="ko-KR" dirty="0"/>
              <a:t>The height of a rectangle is equal to the frequency density of the interval, i.e., frequency / width of the interval</a:t>
            </a:r>
          </a:p>
          <a:p>
            <a:pPr lvl="1"/>
            <a:r>
              <a:rPr lang="en-US" altLang="ko-KR" dirty="0"/>
              <a:t>The total area is equal to the number of data</a:t>
            </a:r>
            <a:endParaRPr lang="ko-KR" altLang="en-US" dirty="0"/>
          </a:p>
        </p:txBody>
      </p:sp>
      <p:pic>
        <p:nvPicPr>
          <p:cNvPr id="17414" name="Picture 6" descr="File:Histogram of arrivals per minute.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101" y="4308429"/>
            <a:ext cx="5707669" cy="233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332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94481" y="2746"/>
            <a:ext cx="10018713" cy="1752599"/>
          </a:xfrm>
        </p:spPr>
        <p:txBody>
          <a:bodyPr/>
          <a:lstStyle/>
          <a:p>
            <a:r>
              <a:rPr lang="en-US" altLang="ko-KR" dirty="0"/>
              <a:t>Histogram (2/2)</a:t>
            </a:r>
            <a:endParaRPr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1898566932"/>
              </p:ext>
            </p:extLst>
          </p:nvPr>
        </p:nvGraphicFramePr>
        <p:xfrm>
          <a:off x="1429223" y="1689791"/>
          <a:ext cx="4224470" cy="4175760"/>
        </p:xfrm>
        <a:graphic>
          <a:graphicData uri="http://schemas.openxmlformats.org/drawingml/2006/table">
            <a:tbl>
              <a:tblPr/>
              <a:tblGrid>
                <a:gridCol w="1035563">
                  <a:extLst>
                    <a:ext uri="{9D8B030D-6E8A-4147-A177-3AD203B41FA5}">
                      <a16:colId xmlns:a16="http://schemas.microsoft.com/office/drawing/2014/main" val="20000"/>
                    </a:ext>
                  </a:extLst>
                </a:gridCol>
                <a:gridCol w="884651">
                  <a:extLst>
                    <a:ext uri="{9D8B030D-6E8A-4147-A177-3AD203B41FA5}">
                      <a16:colId xmlns:a16="http://schemas.microsoft.com/office/drawing/2014/main" val="20001"/>
                    </a:ext>
                  </a:extLst>
                </a:gridCol>
                <a:gridCol w="1186475">
                  <a:extLst>
                    <a:ext uri="{9D8B030D-6E8A-4147-A177-3AD203B41FA5}">
                      <a16:colId xmlns:a16="http://schemas.microsoft.com/office/drawing/2014/main" val="20002"/>
                    </a:ext>
                  </a:extLst>
                </a:gridCol>
                <a:gridCol w="1117781">
                  <a:extLst>
                    <a:ext uri="{9D8B030D-6E8A-4147-A177-3AD203B41FA5}">
                      <a16:colId xmlns:a16="http://schemas.microsoft.com/office/drawing/2014/main" val="20003"/>
                    </a:ext>
                  </a:extLst>
                </a:gridCol>
              </a:tblGrid>
              <a:tr h="518160">
                <a:tc>
                  <a:txBody>
                    <a:bodyPr/>
                    <a:lstStyle/>
                    <a:p>
                      <a:pPr algn="ctr"/>
                      <a:r>
                        <a:rPr lang="en-US" sz="1400" dirty="0">
                          <a:effectLst/>
                        </a:rPr>
                        <a:t>Interval</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400" dirty="0">
                          <a:effectLst/>
                        </a:rPr>
                        <a:t>Width</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400" dirty="0">
                          <a:effectLst/>
                        </a:rPr>
                        <a:t>Quantity</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400">
                          <a:effectLst/>
                        </a:rPr>
                        <a:t>Quantity/width</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304800">
                <a:tc>
                  <a:txBody>
                    <a:bodyPr/>
                    <a:lstStyle/>
                    <a:p>
                      <a:r>
                        <a:rPr lang="en-US" altLang="ko-KR" sz="1400">
                          <a:effectLst/>
                        </a:rPr>
                        <a:t>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dirty="0">
                          <a:effectLst/>
                        </a:rPr>
                        <a:t>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dirty="0">
                          <a:effectLst/>
                        </a:rPr>
                        <a:t>4180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836</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01"/>
                  </a:ext>
                </a:extLst>
              </a:tr>
              <a:tr h="304800">
                <a:tc>
                  <a:txBody>
                    <a:bodyPr/>
                    <a:lstStyle/>
                    <a:p>
                      <a:r>
                        <a:rPr lang="en-US" altLang="ko-KR" sz="1400">
                          <a:effectLst/>
                        </a:rPr>
                        <a:t>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dirty="0">
                          <a:effectLst/>
                        </a:rPr>
                        <a:t>13687</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2737</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02"/>
                  </a:ext>
                </a:extLst>
              </a:tr>
              <a:tr h="304800">
                <a:tc>
                  <a:txBody>
                    <a:bodyPr/>
                    <a:lstStyle/>
                    <a:p>
                      <a:r>
                        <a:rPr lang="en-US" altLang="ko-KR" sz="1400">
                          <a:effectLst/>
                        </a:rPr>
                        <a:t>10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dirty="0">
                          <a:effectLst/>
                        </a:rPr>
                        <a:t>18618</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dirty="0">
                          <a:effectLst/>
                        </a:rPr>
                        <a:t>3723</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03"/>
                  </a:ext>
                </a:extLst>
              </a:tr>
              <a:tr h="304800">
                <a:tc>
                  <a:txBody>
                    <a:bodyPr/>
                    <a:lstStyle/>
                    <a:p>
                      <a:r>
                        <a:rPr lang="en-US" altLang="ko-KR" sz="1400">
                          <a:effectLst/>
                        </a:rPr>
                        <a:t>15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dirty="0">
                          <a:effectLst/>
                        </a:rPr>
                        <a:t>19634</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dirty="0">
                          <a:effectLst/>
                        </a:rPr>
                        <a:t>3926</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04"/>
                  </a:ext>
                </a:extLst>
              </a:tr>
              <a:tr h="304800">
                <a:tc>
                  <a:txBody>
                    <a:bodyPr/>
                    <a:lstStyle/>
                    <a:p>
                      <a:r>
                        <a:rPr lang="en-US" altLang="ko-KR" sz="1400">
                          <a:effectLst/>
                        </a:rPr>
                        <a:t>20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17981</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dirty="0">
                          <a:effectLst/>
                        </a:rPr>
                        <a:t>3596</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05"/>
                  </a:ext>
                </a:extLst>
              </a:tr>
              <a:tr h="304800">
                <a:tc>
                  <a:txBody>
                    <a:bodyPr/>
                    <a:lstStyle/>
                    <a:p>
                      <a:r>
                        <a:rPr lang="en-US" altLang="ko-KR" sz="1400">
                          <a:effectLst/>
                        </a:rPr>
                        <a:t>25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7190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1438</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06"/>
                  </a:ext>
                </a:extLst>
              </a:tr>
              <a:tr h="304800">
                <a:tc>
                  <a:txBody>
                    <a:bodyPr/>
                    <a:lstStyle/>
                    <a:p>
                      <a:r>
                        <a:rPr lang="en-US" altLang="ko-KR" sz="1400">
                          <a:effectLst/>
                        </a:rPr>
                        <a:t>30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16369</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3273</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07"/>
                  </a:ext>
                </a:extLst>
              </a:tr>
              <a:tr h="304800">
                <a:tc>
                  <a:txBody>
                    <a:bodyPr/>
                    <a:lstStyle/>
                    <a:p>
                      <a:r>
                        <a:rPr lang="en-US" altLang="ko-KR" sz="1400">
                          <a:effectLst/>
                        </a:rPr>
                        <a:t>35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3212</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642</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08"/>
                  </a:ext>
                </a:extLst>
              </a:tr>
              <a:tr h="304800">
                <a:tc>
                  <a:txBody>
                    <a:bodyPr/>
                    <a:lstStyle/>
                    <a:p>
                      <a:r>
                        <a:rPr lang="en-US" altLang="ko-KR" sz="1400">
                          <a:effectLst/>
                        </a:rPr>
                        <a:t>40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4122</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824</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09"/>
                  </a:ext>
                </a:extLst>
              </a:tr>
              <a:tr h="304800">
                <a:tc>
                  <a:txBody>
                    <a:bodyPr/>
                    <a:lstStyle/>
                    <a:p>
                      <a:r>
                        <a:rPr lang="en-US" altLang="ko-KR" sz="1400">
                          <a:effectLst/>
                        </a:rPr>
                        <a:t>45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15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9200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613</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10"/>
                  </a:ext>
                </a:extLst>
              </a:tr>
              <a:tr h="304800">
                <a:tc>
                  <a:txBody>
                    <a:bodyPr/>
                    <a:lstStyle/>
                    <a:p>
                      <a:r>
                        <a:rPr lang="en-US" altLang="ko-KR" sz="1400">
                          <a:effectLst/>
                        </a:rPr>
                        <a:t>60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30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6461</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215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11"/>
                  </a:ext>
                </a:extLst>
              </a:tr>
              <a:tr h="304800">
                <a:tc>
                  <a:txBody>
                    <a:bodyPr/>
                    <a:lstStyle/>
                    <a:p>
                      <a:r>
                        <a:rPr lang="en-US" altLang="ko-KR" sz="1400">
                          <a:effectLst/>
                        </a:rPr>
                        <a:t>90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a:effectLst/>
                        </a:rPr>
                        <a:t>60</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dirty="0">
                          <a:effectLst/>
                        </a:rPr>
                        <a:t>3435</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r>
                        <a:rPr lang="en-US" altLang="ko-KR" sz="1400" dirty="0">
                          <a:effectLst/>
                        </a:rPr>
                        <a:t>57</a:t>
                      </a:r>
                    </a:p>
                  </a:txBody>
                  <a:tcPr marL="121920" marR="12192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pic>
        <p:nvPicPr>
          <p:cNvPr id="16387" name="Picture 3" descr="File:Travel time histogram total n St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168" y="2232804"/>
            <a:ext cx="6319573" cy="305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160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66505" y="0"/>
            <a:ext cx="10018713" cy="1752599"/>
          </a:xfrm>
        </p:spPr>
        <p:txBody>
          <a:bodyPr/>
          <a:lstStyle/>
          <a:p>
            <a:r>
              <a:rPr lang="en-GB" dirty="0"/>
              <a:t>Data is Beautiful but Complicated! </a:t>
            </a:r>
            <a:r>
              <a:rPr lang="en-GB" dirty="0">
                <a:sym typeface="Wingdings" pitchFamily="2" charset="2"/>
              </a:rPr>
              <a:t></a:t>
            </a:r>
            <a:endParaRPr lang="en-GB" dirty="0"/>
          </a:p>
        </p:txBody>
      </p:sp>
      <p:pic>
        <p:nvPicPr>
          <p:cNvPr id="98306" name="Picture 2" descr="Image result for raw beauty"/>
          <p:cNvPicPr>
            <a:picLocks noChangeAspect="1" noChangeArrowheads="1"/>
          </p:cNvPicPr>
          <p:nvPr/>
        </p:nvPicPr>
        <p:blipFill>
          <a:blip r:embed="rId2"/>
          <a:srcRect/>
          <a:stretch>
            <a:fillRect/>
          </a:stretch>
        </p:blipFill>
        <p:spPr bwMode="auto">
          <a:xfrm>
            <a:off x="2640459" y="1792213"/>
            <a:ext cx="9551542" cy="5067301"/>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290" y="2570429"/>
            <a:ext cx="8053008" cy="307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제목 1"/>
          <p:cNvSpPr>
            <a:spLocks noGrp="1"/>
          </p:cNvSpPr>
          <p:nvPr>
            <p:ph type="title"/>
          </p:nvPr>
        </p:nvSpPr>
        <p:spPr>
          <a:xfrm>
            <a:off x="1583464" y="2746"/>
            <a:ext cx="10018713" cy="1752599"/>
          </a:xfrm>
        </p:spPr>
        <p:txBody>
          <a:bodyPr/>
          <a:lstStyle/>
          <a:p>
            <a:r>
              <a:rPr lang="en-US" altLang="ko-KR" dirty="0" err="1"/>
              <a:t>Quantile</a:t>
            </a:r>
            <a:r>
              <a:rPr lang="en-US" altLang="ko-KR" dirty="0"/>
              <a:t> Plot</a:t>
            </a:r>
            <a:endParaRPr lang="ko-KR" altLang="en-US" dirty="0"/>
          </a:p>
        </p:txBody>
      </p:sp>
      <p:sp>
        <p:nvSpPr>
          <p:cNvPr id="3" name="내용 개체 틀 2"/>
          <p:cNvSpPr>
            <a:spLocks noGrp="1"/>
          </p:cNvSpPr>
          <p:nvPr>
            <p:ph idx="1"/>
          </p:nvPr>
        </p:nvSpPr>
        <p:spPr>
          <a:xfrm>
            <a:off x="1594479" y="1267858"/>
            <a:ext cx="10018713" cy="2191441"/>
          </a:xfrm>
        </p:spPr>
        <p:txBody>
          <a:bodyPr/>
          <a:lstStyle/>
          <a:p>
            <a:r>
              <a:rPr lang="en-US" altLang="ko-KR" sz="2400" dirty="0"/>
              <a:t>A plot of </a:t>
            </a:r>
            <a:r>
              <a:rPr lang="en-US" altLang="ko-KR" sz="2400" b="1" i="1" dirty="0" err="1"/>
              <a:t>quantiles</a:t>
            </a:r>
            <a:endParaRPr lang="en-US" altLang="ko-KR" sz="2400" b="1" i="1" dirty="0"/>
          </a:p>
          <a:p>
            <a:pPr lvl="1"/>
            <a:r>
              <a:rPr lang="en-US" altLang="ko-KR" sz="2000" dirty="0"/>
              <a:t>For a value </a:t>
            </a:r>
            <a:r>
              <a:rPr lang="en-US" altLang="ko-KR" sz="2000" i="1" dirty="0"/>
              <a:t>x</a:t>
            </a:r>
            <a:r>
              <a:rPr lang="en-US" altLang="ko-KR" sz="2000" i="1" baseline="-25000" dirty="0"/>
              <a:t>i</a:t>
            </a:r>
            <a:r>
              <a:rPr lang="en-US" altLang="ko-KR" sz="2000" dirty="0"/>
              <a:t>, when data are sorted in increasing order, </a:t>
            </a:r>
            <a:r>
              <a:rPr lang="en-US" altLang="ko-KR" sz="2000" i="1" dirty="0"/>
              <a:t>f</a:t>
            </a:r>
            <a:r>
              <a:rPr lang="en-US" altLang="ko-KR" sz="2000" i="1" baseline="-25000" dirty="0"/>
              <a:t>i</a:t>
            </a:r>
            <a:r>
              <a:rPr lang="en-US" altLang="ko-KR" sz="2000" dirty="0"/>
              <a:t> indicates that approximately 100 </a:t>
            </a:r>
            <a:r>
              <a:rPr lang="en-US" altLang="ko-KR" sz="2000" i="1" dirty="0"/>
              <a:t>f</a:t>
            </a:r>
            <a:r>
              <a:rPr lang="en-US" altLang="ko-KR" sz="2000" i="1" baseline="-25000" dirty="0"/>
              <a:t>i</a:t>
            </a:r>
            <a:r>
              <a:rPr lang="en-US" altLang="ko-KR" sz="2000" dirty="0"/>
              <a:t>% of the data are below or equal to </a:t>
            </a:r>
            <a:r>
              <a:rPr lang="en-US" altLang="ko-KR" sz="2000" i="1" dirty="0"/>
              <a:t>x</a:t>
            </a:r>
            <a:r>
              <a:rPr lang="en-US" altLang="ko-KR" sz="2000" i="1" baseline="-25000" dirty="0"/>
              <a:t>i</a:t>
            </a:r>
          </a:p>
          <a:p>
            <a:pPr lvl="1"/>
            <a:endParaRPr lang="en-US" altLang="ko-KR" dirty="0"/>
          </a:p>
          <a:p>
            <a:endParaRPr lang="ko-KR" altLang="en-US" dirty="0"/>
          </a:p>
        </p:txBody>
      </p:sp>
      <p:sp>
        <p:nvSpPr>
          <p:cNvPr id="5" name="TextBox 4"/>
          <p:cNvSpPr txBox="1"/>
          <p:nvPr/>
        </p:nvSpPr>
        <p:spPr>
          <a:xfrm>
            <a:off x="2530069" y="5741883"/>
            <a:ext cx="9491779" cy="923330"/>
          </a:xfrm>
          <a:prstGeom prst="rect">
            <a:avLst/>
          </a:prstGeom>
          <a:noFill/>
        </p:spPr>
        <p:txBody>
          <a:bodyPr wrap="square" rtlCol="0">
            <a:spAutoFit/>
          </a:bodyPr>
          <a:lstStyle/>
          <a:p>
            <a:r>
              <a:rPr lang="en-US" altLang="ko-KR" dirty="0"/>
              <a:t>The </a:t>
            </a:r>
            <a:r>
              <a:rPr lang="en-US" altLang="ko-KR" i="1" dirty="0" err="1"/>
              <a:t>k</a:t>
            </a:r>
            <a:r>
              <a:rPr lang="en-US" altLang="ko-KR" baseline="30000" dirty="0" err="1"/>
              <a:t>th</a:t>
            </a:r>
            <a:r>
              <a:rPr lang="en-US" altLang="ko-KR" dirty="0"/>
              <a:t> </a:t>
            </a:r>
            <a:r>
              <a:rPr lang="en-US" altLang="ko-KR" i="1" dirty="0"/>
              <a:t>q</a:t>
            </a:r>
            <a:r>
              <a:rPr lang="en-US" altLang="ko-KR" dirty="0"/>
              <a:t>-</a:t>
            </a:r>
            <a:r>
              <a:rPr lang="en-US" altLang="ko-KR" dirty="0" err="1"/>
              <a:t>quantile</a:t>
            </a:r>
            <a:r>
              <a:rPr lang="en-US" altLang="ko-KR" dirty="0"/>
              <a:t> for a random variable is the value </a:t>
            </a:r>
            <a:r>
              <a:rPr lang="en-US" altLang="ko-KR" i="1" dirty="0"/>
              <a:t>x</a:t>
            </a:r>
            <a:r>
              <a:rPr lang="en-US" altLang="ko-KR" dirty="0"/>
              <a:t> such that the probability that the random variable will be less than </a:t>
            </a:r>
            <a:r>
              <a:rPr lang="en-US" altLang="ko-KR" i="1" dirty="0"/>
              <a:t>x</a:t>
            </a:r>
            <a:r>
              <a:rPr lang="en-US" altLang="ko-KR" dirty="0"/>
              <a:t> is at most </a:t>
            </a:r>
            <a:r>
              <a:rPr lang="en-US" altLang="ko-KR" i="1" dirty="0"/>
              <a:t>k</a:t>
            </a:r>
            <a:r>
              <a:rPr lang="en-US" altLang="ko-KR" dirty="0"/>
              <a:t> / </a:t>
            </a:r>
            <a:r>
              <a:rPr lang="en-US" altLang="ko-KR" i="1" dirty="0"/>
              <a:t>q</a:t>
            </a:r>
            <a:r>
              <a:rPr lang="en-US" altLang="ko-KR" dirty="0"/>
              <a:t> </a:t>
            </a:r>
          </a:p>
          <a:p>
            <a:r>
              <a:rPr lang="en-US" altLang="ko-KR" dirty="0"/>
              <a:t>Special names: 4-quantile</a:t>
            </a:r>
            <a:r>
              <a:rPr lang="en-US" altLang="ko-KR" dirty="0">
                <a:sym typeface="Symbol"/>
              </a:rPr>
              <a:t></a:t>
            </a:r>
            <a:r>
              <a:rPr lang="en-US" altLang="ko-KR" dirty="0"/>
              <a:t> </a:t>
            </a:r>
            <a:r>
              <a:rPr lang="en-US" altLang="ko-KR" b="1" dirty="0"/>
              <a:t>quartile</a:t>
            </a:r>
            <a:r>
              <a:rPr lang="en-US" altLang="ko-KR" dirty="0"/>
              <a:t>,  100-quantile</a:t>
            </a:r>
            <a:r>
              <a:rPr lang="en-US" altLang="ko-KR" dirty="0">
                <a:sym typeface="Symbol"/>
              </a:rPr>
              <a:t></a:t>
            </a:r>
            <a:r>
              <a:rPr lang="en-US" altLang="ko-KR" dirty="0"/>
              <a:t> </a:t>
            </a:r>
            <a:r>
              <a:rPr lang="en-US" altLang="ko-KR" b="1" dirty="0"/>
              <a:t>percentile</a:t>
            </a:r>
            <a:endParaRPr lang="ko-KR" altLang="en-US" b="1" dirty="0"/>
          </a:p>
        </p:txBody>
      </p:sp>
    </p:spTree>
    <p:extLst>
      <p:ext uri="{BB962C8B-B14F-4D97-AF65-F5344CB8AC3E}">
        <p14:creationId xmlns:p14="http://schemas.microsoft.com/office/powerpoint/2010/main" val="2275755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2" y="0"/>
            <a:ext cx="10018713" cy="1752599"/>
          </a:xfrm>
        </p:spPr>
        <p:txBody>
          <a:bodyPr/>
          <a:lstStyle/>
          <a:p>
            <a:r>
              <a:rPr lang="en-US" altLang="ko-KR" dirty="0"/>
              <a:t>An Example of Quantile</a:t>
            </a:r>
            <a:endParaRPr lang="ko-KR" altLang="en-US" dirty="0"/>
          </a:p>
        </p:txBody>
      </p:sp>
      <p:sp>
        <p:nvSpPr>
          <p:cNvPr id="3" name="내용 개체 틀 2"/>
          <p:cNvSpPr>
            <a:spLocks noGrp="1"/>
          </p:cNvSpPr>
          <p:nvPr>
            <p:ph idx="1"/>
          </p:nvPr>
        </p:nvSpPr>
        <p:spPr>
          <a:xfrm>
            <a:off x="1861849" y="1411980"/>
            <a:ext cx="4847427" cy="5065937"/>
          </a:xfrm>
        </p:spPr>
        <p:txBody>
          <a:bodyPr/>
          <a:lstStyle/>
          <a:p>
            <a:r>
              <a:rPr lang="en-US" altLang="ko-KR" dirty="0"/>
              <a:t>Using R:</a:t>
            </a:r>
          </a:p>
          <a:p>
            <a:pPr marL="0" indent="0">
              <a:buNone/>
            </a:pPr>
            <a:r>
              <a:rPr lang="it-IT" altLang="ko-KR" dirty="0"/>
              <a:t>&gt; x=c(1.3, 2.2, 2.7, 3.1, 3.3, 3.7)</a:t>
            </a:r>
          </a:p>
          <a:p>
            <a:pPr marL="0" indent="0">
              <a:buNone/>
            </a:pPr>
            <a:r>
              <a:rPr lang="it-IT" altLang="ko-KR" dirty="0"/>
              <a:t>&gt; quantile(x)</a:t>
            </a:r>
          </a:p>
          <a:p>
            <a:pPr marL="0" indent="0">
              <a:buNone/>
            </a:pPr>
            <a:r>
              <a:rPr lang="it-IT" altLang="ko-KR" dirty="0"/>
              <a:t>   0%   25%   50%   75%  100% </a:t>
            </a:r>
          </a:p>
          <a:p>
            <a:pPr marL="0" indent="0">
              <a:buNone/>
            </a:pPr>
            <a:r>
              <a:rPr lang="it-IT" altLang="ko-KR" dirty="0"/>
              <a:t>1.300 2.325 2.900 3.250 3.700 </a:t>
            </a:r>
          </a:p>
          <a:p>
            <a:pPr marL="0" indent="0">
              <a:buNone/>
            </a:pPr>
            <a:r>
              <a:rPr lang="it-IT" altLang="ko-KR" dirty="0"/>
              <a:t>&gt; quantile(x, seq(0, 1, by=0.2))</a:t>
            </a:r>
          </a:p>
          <a:p>
            <a:pPr marL="0" indent="0">
              <a:buNone/>
            </a:pPr>
            <a:r>
              <a:rPr lang="it-IT" altLang="ko-KR" dirty="0"/>
              <a:t>  0%  20%  40%  60%  80% 100% </a:t>
            </a:r>
          </a:p>
          <a:p>
            <a:pPr marL="0" indent="0">
              <a:buNone/>
            </a:pPr>
            <a:r>
              <a:rPr lang="it-IT" altLang="ko-KR" dirty="0"/>
              <a:t> 1.3  2.2  2.7  3.1  3.3  3.7 </a:t>
            </a:r>
          </a:p>
          <a:p>
            <a:pPr marL="0" indent="0">
              <a:buNone/>
            </a:pPr>
            <a:endParaRPr lang="ko-KR" altLang="en-US" dirty="0"/>
          </a:p>
        </p:txBody>
      </p:sp>
      <mc:AlternateContent xmlns:mc="http://schemas.openxmlformats.org/markup-compatibility/2006" xmlns:a14="http://schemas.microsoft.com/office/drawing/2010/main">
        <mc:Choice Requires="a14">
          <p:sp>
            <p:nvSpPr>
              <p:cNvPr id="4" name="TextBox 3"/>
              <p:cNvSpPr txBox="1"/>
              <p:nvPr/>
            </p:nvSpPr>
            <p:spPr>
              <a:xfrm>
                <a:off x="5076056" y="1844824"/>
                <a:ext cx="3265512" cy="12402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𝑝</m:t>
                          </m:r>
                        </m:e>
                        <m:sub>
                          <m:r>
                            <a:rPr lang="en-US" altLang="ko-KR" sz="2800" b="0" i="1" smtClean="0">
                              <a:latin typeface="Cambria Math" panose="02040503050406030204" pitchFamily="18" charset="0"/>
                            </a:rPr>
                            <m:t>𝑖</m:t>
                          </m:r>
                        </m:sub>
                      </m:sSub>
                      <m:r>
                        <a:rPr lang="en-US" altLang="ko-KR" sz="2800" b="0" i="1" smtClean="0">
                          <a:latin typeface="Cambria Math" panose="02040503050406030204" pitchFamily="18" charset="0"/>
                        </a:rPr>
                        <m:t>=</m:t>
                      </m:r>
                      <m:f>
                        <m:fPr>
                          <m:ctrlPr>
                            <a:rPr lang="en-US" altLang="ko-KR" sz="2800" i="1" smtClean="0">
                              <a:latin typeface="Cambria Math" panose="02040503050406030204" pitchFamily="18" charset="0"/>
                            </a:rPr>
                          </m:ctrlPr>
                        </m:fPr>
                        <m:num>
                          <m: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𝑛</m:t>
                          </m:r>
                          <m:r>
                            <a:rPr lang="en-US" altLang="ko-KR" sz="2800" b="0" i="1" smtClean="0">
                              <a:latin typeface="Cambria Math" panose="02040503050406030204" pitchFamily="18" charset="0"/>
                            </a:rPr>
                            <m:t>−1</m:t>
                          </m:r>
                        </m:den>
                      </m:f>
                      <m:r>
                        <a:rPr lang="en-US" altLang="ko-KR" sz="2800" b="0" i="1" smtClean="0">
                          <a:latin typeface="Cambria Math" panose="02040503050406030204" pitchFamily="18" charset="0"/>
                        </a:rPr>
                        <m:t>,  (</m:t>
                      </m:r>
                      <m: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 …, </m:t>
                      </m:r>
                      <m:r>
                        <a:rPr lang="en-US" altLang="ko-KR" sz="2800" b="0" i="1" smtClean="0">
                          <a:latin typeface="Cambria Math" panose="02040503050406030204" pitchFamily="18" charset="0"/>
                        </a:rPr>
                        <m:t>𝑛</m:t>
                      </m:r>
                      <m:r>
                        <a:rPr lang="en-US" altLang="ko-KR" sz="2800" b="0" i="1" smtClean="0">
                          <a:latin typeface="Cambria Math" panose="02040503050406030204" pitchFamily="18" charset="0"/>
                        </a:rPr>
                        <m:t>)</m:t>
                      </m:r>
                    </m:oMath>
                  </m:oMathPara>
                </a14:m>
                <a:endParaRPr lang="ko-KR" alt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6768075" y="1844824"/>
                <a:ext cx="4354016" cy="1240276"/>
              </a:xfrm>
              <a:prstGeom prst="rect">
                <a:avLst/>
              </a:prstGeom>
              <a:blipFill>
                <a:blip r:embed="rId2"/>
                <a:stretch>
                  <a:fillRect/>
                </a:stretch>
              </a:blipFill>
            </p:spPr>
            <p:txBody>
              <a:bodyPr/>
              <a:lstStyle/>
              <a:p>
                <a:r>
                  <a:rPr lang="ko-KR" altLang="en-US">
                    <a:noFill/>
                  </a:rPr>
                  <a:t> </a:t>
                </a:r>
              </a:p>
            </p:txBody>
          </p:sp>
        </mc:Fallback>
      </mc:AlternateContent>
      <p:sp>
        <p:nvSpPr>
          <p:cNvPr id="5" name="내용 개체 틀 2"/>
          <p:cNvSpPr txBox="1">
            <a:spLocks/>
          </p:cNvSpPr>
          <p:nvPr/>
        </p:nvSpPr>
        <p:spPr bwMode="gray">
          <a:xfrm>
            <a:off x="6703365" y="1378928"/>
            <a:ext cx="5227253" cy="485772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tx2"/>
              </a:buClr>
              <a:buSzPct val="90000"/>
              <a:buFont typeface="Wingdings" pitchFamily="2" charset="2"/>
              <a:buChar char="l"/>
              <a:defRPr sz="2800" kern="1200">
                <a:solidFill>
                  <a:schemeClr val="tx1"/>
                </a:solidFill>
                <a:latin typeface="+mn-lt"/>
                <a:ea typeface="+mn-ea"/>
                <a:cs typeface="+mn-cs"/>
              </a:defRPr>
            </a:lvl1pPr>
            <a:lvl2pPr marL="742950" indent="-285750" algn="l" defTabSz="914400" rtl="0" eaLnBrk="1" latinLnBrk="1" hangingPunct="1">
              <a:spcBef>
                <a:spcPct val="20000"/>
              </a:spcBef>
              <a:buClr>
                <a:schemeClr val="accent2"/>
              </a:buClr>
              <a:buSzPct val="90000"/>
              <a:buFont typeface="Wingdings" pitchFamily="2" charset="2"/>
              <a:buChar char="l"/>
              <a:defRPr sz="2400" kern="1200" baseline="0">
                <a:solidFill>
                  <a:schemeClr val="tx1"/>
                </a:solidFill>
                <a:latin typeface="+mn-lt"/>
                <a:ea typeface="+mn-ea"/>
                <a:cs typeface="+mn-cs"/>
              </a:defRPr>
            </a:lvl2pPr>
            <a:lvl3pPr marL="1143000" indent="-228600" algn="l" defTabSz="914400" rtl="0" eaLnBrk="1" latinLnBrk="1" hangingPunct="1">
              <a:spcBef>
                <a:spcPct val="20000"/>
              </a:spcBef>
              <a:buClr>
                <a:schemeClr val="accent3"/>
              </a:buClr>
              <a:buSzPct val="90000"/>
              <a:buFont typeface="Wingdings" pitchFamily="2" charset="2"/>
              <a:buChar char="l"/>
              <a:defRPr sz="2000" kern="1200">
                <a:solidFill>
                  <a:schemeClr val="tx1"/>
                </a:solidFill>
                <a:latin typeface="+mn-lt"/>
                <a:ea typeface="+mn-ea"/>
                <a:cs typeface="+mn-cs"/>
              </a:defRPr>
            </a:lvl3pPr>
            <a:lvl4pPr marL="1600200" indent="-228600" algn="l" defTabSz="914400" rtl="0" eaLnBrk="1" latinLnBrk="1" hangingPunct="1">
              <a:spcBef>
                <a:spcPct val="20000"/>
              </a:spcBef>
              <a:buClr>
                <a:schemeClr val="accent4"/>
              </a:buClr>
              <a:buSzPct val="90000"/>
              <a:buFont typeface="Wingdings" pitchFamily="2" charset="2"/>
              <a:buChar char="l"/>
              <a:defRPr sz="2000" kern="1200">
                <a:solidFill>
                  <a:schemeClr val="tx1"/>
                </a:solidFill>
                <a:latin typeface="+mn-lt"/>
                <a:ea typeface="+mn-ea"/>
                <a:cs typeface="+mn-cs"/>
              </a:defRPr>
            </a:lvl4pPr>
            <a:lvl5pPr marL="2057400" indent="-228600" algn="l" defTabSz="914400" rtl="0" eaLnBrk="1" latinLnBrk="1" hangingPunct="1">
              <a:spcBef>
                <a:spcPct val="20000"/>
              </a:spcBef>
              <a:buClr>
                <a:schemeClr val="accent5"/>
              </a:buClr>
              <a:buSzPct val="90000"/>
              <a:buFont typeface="Wingdings" pitchFamily="2" charset="2"/>
              <a:buChar char="l"/>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Order statistics</a:t>
            </a:r>
            <a:endParaRPr lang="ko-KR" altLang="en-US" dirty="0"/>
          </a:p>
        </p:txBody>
      </p:sp>
    </p:spTree>
    <p:extLst>
      <p:ext uri="{BB962C8B-B14F-4D97-AF65-F5344CB8AC3E}">
        <p14:creationId xmlns:p14="http://schemas.microsoft.com/office/powerpoint/2010/main" val="422227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776" y="3220953"/>
            <a:ext cx="803910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제목 1"/>
          <p:cNvSpPr>
            <a:spLocks noGrp="1"/>
          </p:cNvSpPr>
          <p:nvPr>
            <p:ph type="title"/>
          </p:nvPr>
        </p:nvSpPr>
        <p:spPr>
          <a:xfrm>
            <a:off x="1572446" y="0"/>
            <a:ext cx="10018713" cy="1752599"/>
          </a:xfrm>
        </p:spPr>
        <p:txBody>
          <a:bodyPr/>
          <a:lstStyle/>
          <a:p>
            <a:r>
              <a:rPr lang="en-US" altLang="ko-KR" dirty="0" err="1"/>
              <a:t>Quantile-Quantile</a:t>
            </a:r>
            <a:r>
              <a:rPr lang="en-US" altLang="ko-KR" dirty="0"/>
              <a:t> Plot (1/2)</a:t>
            </a:r>
            <a:endParaRPr lang="ko-KR" altLang="en-US" dirty="0"/>
          </a:p>
        </p:txBody>
      </p:sp>
      <p:sp>
        <p:nvSpPr>
          <p:cNvPr id="3" name="내용 개체 틀 2"/>
          <p:cNvSpPr>
            <a:spLocks noGrp="1"/>
          </p:cNvSpPr>
          <p:nvPr>
            <p:ph idx="1"/>
          </p:nvPr>
        </p:nvSpPr>
        <p:spPr>
          <a:xfrm>
            <a:off x="1605495" y="1267857"/>
            <a:ext cx="10018713" cy="1949069"/>
          </a:xfrm>
        </p:spPr>
        <p:txBody>
          <a:bodyPr>
            <a:normAutofit/>
          </a:bodyPr>
          <a:lstStyle/>
          <a:p>
            <a:r>
              <a:rPr lang="en-US" altLang="ko-KR" sz="2400" dirty="0"/>
              <a:t>A graphical method for comparing two probability distributions by plotting their </a:t>
            </a:r>
            <a:r>
              <a:rPr lang="en-US" altLang="ko-KR" sz="2400" dirty="0" err="1"/>
              <a:t>quantiles</a:t>
            </a:r>
            <a:r>
              <a:rPr lang="en-US" altLang="ko-KR" sz="2400" dirty="0"/>
              <a:t> against each other</a:t>
            </a:r>
          </a:p>
          <a:p>
            <a:pPr lvl="1"/>
            <a:r>
              <a:rPr lang="en-US" altLang="ko-KR" sz="2000" dirty="0"/>
              <a:t>The example shows the unit price of items sold at Branch 1 vs. Branch 2 for each </a:t>
            </a:r>
            <a:r>
              <a:rPr lang="en-US" altLang="ko-KR" sz="2000" dirty="0" err="1"/>
              <a:t>quantile</a:t>
            </a:r>
            <a:r>
              <a:rPr lang="en-US" altLang="ko-KR" sz="2000" dirty="0"/>
              <a:t>.  For expensive products, unit prices of items sold at Branch 1 tend to be lower than those at Branch 2.</a:t>
            </a:r>
            <a:endParaRPr lang="ko-KR" altLang="en-US" sz="2000" dirty="0"/>
          </a:p>
        </p:txBody>
      </p:sp>
      <p:sp>
        <p:nvSpPr>
          <p:cNvPr id="5" name="TextBox 4"/>
          <p:cNvSpPr txBox="1"/>
          <p:nvPr/>
        </p:nvSpPr>
        <p:spPr>
          <a:xfrm>
            <a:off x="5107455" y="4980693"/>
            <a:ext cx="785541" cy="369332"/>
          </a:xfrm>
          <a:prstGeom prst="rect">
            <a:avLst/>
          </a:prstGeom>
          <a:noFill/>
        </p:spPr>
        <p:txBody>
          <a:bodyPr wrap="square" rtlCol="0">
            <a:spAutoFit/>
          </a:bodyPr>
          <a:lstStyle/>
          <a:p>
            <a:r>
              <a:rPr lang="en-US" altLang="ko-KR" dirty="0"/>
              <a:t>Q</a:t>
            </a:r>
            <a:r>
              <a:rPr lang="en-US" altLang="ko-KR" baseline="-25000" dirty="0"/>
              <a:t>1</a:t>
            </a:r>
            <a:endParaRPr lang="ko-KR" altLang="en-US" baseline="-25000" dirty="0"/>
          </a:p>
        </p:txBody>
      </p:sp>
      <p:sp>
        <p:nvSpPr>
          <p:cNvPr id="6" name="TextBox 5"/>
          <p:cNvSpPr txBox="1"/>
          <p:nvPr/>
        </p:nvSpPr>
        <p:spPr>
          <a:xfrm>
            <a:off x="8633011" y="3709536"/>
            <a:ext cx="785541" cy="369332"/>
          </a:xfrm>
          <a:prstGeom prst="rect">
            <a:avLst/>
          </a:prstGeom>
          <a:noFill/>
        </p:spPr>
        <p:txBody>
          <a:bodyPr wrap="square" rtlCol="0">
            <a:spAutoFit/>
          </a:bodyPr>
          <a:lstStyle/>
          <a:p>
            <a:r>
              <a:rPr lang="en-US" altLang="ko-KR" dirty="0"/>
              <a:t>Q</a:t>
            </a:r>
            <a:r>
              <a:rPr lang="en-US" altLang="ko-KR" baseline="-25000" dirty="0"/>
              <a:t>3</a:t>
            </a:r>
            <a:endParaRPr lang="ko-KR" altLang="en-US" baseline="-25000" dirty="0"/>
          </a:p>
        </p:txBody>
      </p:sp>
      <p:sp>
        <p:nvSpPr>
          <p:cNvPr id="7" name="TextBox 6"/>
          <p:cNvSpPr txBox="1"/>
          <p:nvPr/>
        </p:nvSpPr>
        <p:spPr>
          <a:xfrm>
            <a:off x="6423330" y="4178384"/>
            <a:ext cx="1730024" cy="369332"/>
          </a:xfrm>
          <a:prstGeom prst="rect">
            <a:avLst/>
          </a:prstGeom>
          <a:noFill/>
        </p:spPr>
        <p:txBody>
          <a:bodyPr wrap="square" rtlCol="0">
            <a:spAutoFit/>
          </a:bodyPr>
          <a:lstStyle/>
          <a:p>
            <a:r>
              <a:rPr lang="en-US" altLang="ko-KR" dirty="0"/>
              <a:t>median</a:t>
            </a:r>
            <a:endParaRPr lang="ko-KR" altLang="en-US" baseline="-25000" dirty="0"/>
          </a:p>
        </p:txBody>
      </p:sp>
    </p:spTree>
    <p:extLst>
      <p:ext uri="{BB962C8B-B14F-4D97-AF65-F5344CB8AC3E}">
        <p14:creationId xmlns:p14="http://schemas.microsoft.com/office/powerpoint/2010/main" val="2915930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lstStyle/>
          <a:p>
            <a:r>
              <a:rPr lang="en-US" altLang="ko-KR" dirty="0" err="1"/>
              <a:t>Quantile-Quantile</a:t>
            </a:r>
            <a:r>
              <a:rPr lang="en-US" altLang="ko-KR" dirty="0"/>
              <a:t> Plot (2/2)</a:t>
            </a:r>
            <a:endParaRPr lang="ko-KR" altLang="en-US" dirty="0"/>
          </a:p>
        </p:txBody>
      </p:sp>
      <p:sp>
        <p:nvSpPr>
          <p:cNvPr id="3" name="내용 개체 틀 2"/>
          <p:cNvSpPr>
            <a:spLocks noGrp="1"/>
          </p:cNvSpPr>
          <p:nvPr>
            <p:ph idx="1"/>
          </p:nvPr>
        </p:nvSpPr>
        <p:spPr>
          <a:xfrm>
            <a:off x="1484310" y="1608463"/>
            <a:ext cx="10018713" cy="4715219"/>
          </a:xfrm>
        </p:spPr>
        <p:txBody>
          <a:bodyPr>
            <a:normAutofit lnSpcReduction="10000"/>
          </a:bodyPr>
          <a:lstStyle/>
          <a:p>
            <a:r>
              <a:rPr lang="en-US" altLang="ko-KR" dirty="0"/>
              <a:t>Interpretation [from Wikipedia]</a:t>
            </a:r>
          </a:p>
          <a:p>
            <a:pPr lvl="1"/>
            <a:r>
              <a:rPr lang="en-US" altLang="ko-KR" dirty="0"/>
              <a:t>If the two distributions being compared are identical, the Q-Q plot follows the line </a:t>
            </a:r>
            <a:r>
              <a:rPr lang="en-US" altLang="ko-KR" i="1" dirty="0"/>
              <a:t>y</a:t>
            </a:r>
            <a:r>
              <a:rPr lang="en-US" altLang="ko-KR" dirty="0"/>
              <a:t> = </a:t>
            </a:r>
            <a:r>
              <a:rPr lang="en-US" altLang="ko-KR" i="1" dirty="0"/>
              <a:t>x</a:t>
            </a:r>
          </a:p>
          <a:p>
            <a:pPr lvl="1"/>
            <a:r>
              <a:rPr lang="en-US" altLang="ko-KR" dirty="0"/>
              <a:t>If the two distributions agree after linearly transforming the values in one of the distributions, then the Q-Q plot follows some line, but not necessarily the line </a:t>
            </a:r>
            <a:r>
              <a:rPr lang="en-US" altLang="ko-KR" i="1" dirty="0"/>
              <a:t>y</a:t>
            </a:r>
            <a:r>
              <a:rPr lang="en-US" altLang="ko-KR" dirty="0"/>
              <a:t> = </a:t>
            </a:r>
            <a:r>
              <a:rPr lang="en-US" altLang="ko-KR" i="1" dirty="0"/>
              <a:t>x</a:t>
            </a:r>
          </a:p>
          <a:p>
            <a:pPr lvl="1"/>
            <a:r>
              <a:rPr lang="en-US" altLang="ko-KR" dirty="0"/>
              <a:t>If the general trend of the Q-Q plot is flatter than the line </a:t>
            </a:r>
            <a:r>
              <a:rPr lang="en-US" altLang="ko-KR" i="1" dirty="0"/>
              <a:t>y</a:t>
            </a:r>
            <a:r>
              <a:rPr lang="en-US" altLang="ko-KR" dirty="0"/>
              <a:t> = </a:t>
            </a:r>
            <a:r>
              <a:rPr lang="en-US" altLang="ko-KR" i="1" dirty="0"/>
              <a:t>x</a:t>
            </a:r>
            <a:r>
              <a:rPr lang="en-US" altLang="ko-KR" dirty="0"/>
              <a:t>, the distribution plotted on the horizontal axis is more dispersed than the distribution plotted on the vertical axis</a:t>
            </a:r>
          </a:p>
          <a:p>
            <a:pPr lvl="1"/>
            <a:r>
              <a:rPr lang="en-US" altLang="ko-KR" dirty="0"/>
              <a:t>If the general trend of the Q-Q plot is steeper than the line </a:t>
            </a:r>
            <a:r>
              <a:rPr lang="en-US" altLang="ko-KR" i="1" dirty="0"/>
              <a:t>y</a:t>
            </a:r>
            <a:r>
              <a:rPr lang="en-US" altLang="ko-KR" dirty="0"/>
              <a:t> = </a:t>
            </a:r>
            <a:r>
              <a:rPr lang="en-US" altLang="ko-KR" i="1" dirty="0"/>
              <a:t>x</a:t>
            </a:r>
            <a:r>
              <a:rPr lang="en-US" altLang="ko-KR" dirty="0"/>
              <a:t>, the distribution plotted on the vertical axis is more dispersed than the distribution plotted on the horizontal axis</a:t>
            </a:r>
          </a:p>
          <a:p>
            <a:pPr lvl="1"/>
            <a:r>
              <a:rPr lang="en-US" altLang="ko-KR" dirty="0"/>
              <a:t>Q-Q plots are often arced, or “S” shaped, indicating that one of the distributions is more skewed than the other, or that one of the distributions has heavier tails than the other</a:t>
            </a:r>
            <a:endParaRPr lang="ko-KR" altLang="en-US" dirty="0"/>
          </a:p>
        </p:txBody>
      </p:sp>
    </p:spTree>
    <p:extLst>
      <p:ext uri="{BB962C8B-B14F-4D97-AF65-F5344CB8AC3E}">
        <p14:creationId xmlns:p14="http://schemas.microsoft.com/office/powerpoint/2010/main" val="4126290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06345" y="0"/>
            <a:ext cx="10018713" cy="1752599"/>
          </a:xfrm>
        </p:spPr>
        <p:txBody>
          <a:bodyPr/>
          <a:lstStyle/>
          <a:p>
            <a:r>
              <a:rPr lang="en-US" altLang="ko-KR" dirty="0"/>
              <a:t>An Example of Q-Q Plots</a:t>
            </a:r>
            <a:endParaRPr lang="ko-KR" altLang="en-US" dirty="0"/>
          </a:p>
        </p:txBody>
      </p:sp>
      <p:sp>
        <p:nvSpPr>
          <p:cNvPr id="3" name="내용 개체 틀 2"/>
          <p:cNvSpPr>
            <a:spLocks noGrp="1"/>
          </p:cNvSpPr>
          <p:nvPr>
            <p:ph idx="1"/>
          </p:nvPr>
        </p:nvSpPr>
        <p:spPr>
          <a:xfrm>
            <a:off x="1484310" y="1762699"/>
            <a:ext cx="10018713" cy="4494882"/>
          </a:xfrm>
        </p:spPr>
        <p:txBody>
          <a:bodyPr>
            <a:normAutofit/>
          </a:bodyPr>
          <a:lstStyle/>
          <a:p>
            <a:r>
              <a:rPr lang="en-US" altLang="ko-KR" dirty="0"/>
              <a:t>Different number of values</a:t>
            </a:r>
          </a:p>
          <a:p>
            <a:pPr lvl="1"/>
            <a:r>
              <a:rPr lang="en-US" altLang="ko-KR" dirty="0"/>
              <a:t>x = {1, 2, 3, 4, 5}</a:t>
            </a:r>
          </a:p>
          <a:p>
            <a:pPr lvl="1"/>
            <a:r>
              <a:rPr lang="en-US" altLang="ko-KR" dirty="0"/>
              <a:t>y = {1, 2, 3, 4, 5, 6}</a:t>
            </a:r>
          </a:p>
          <a:p>
            <a:pPr marL="457200" lvl="1" indent="0">
              <a:buNone/>
            </a:pPr>
            <a:endParaRPr lang="en-US" altLang="ko-KR" dirty="0"/>
          </a:p>
          <a:p>
            <a:pPr marL="457200" lvl="1" indent="0">
              <a:buNone/>
            </a:pPr>
            <a:r>
              <a:rPr lang="en-US" altLang="ko-KR" dirty="0"/>
              <a:t>Using R:</a:t>
            </a:r>
          </a:p>
          <a:p>
            <a:pPr marL="457200" lvl="1" indent="0">
              <a:buNone/>
            </a:pPr>
            <a:r>
              <a:rPr lang="en-US" altLang="ko-KR" dirty="0"/>
              <a:t>&gt; x &lt;- 1:5</a:t>
            </a:r>
          </a:p>
          <a:p>
            <a:pPr marL="457200" lvl="1" indent="0">
              <a:buNone/>
            </a:pPr>
            <a:r>
              <a:rPr lang="en-US" altLang="ko-KR" dirty="0"/>
              <a:t>&gt; y &lt;- 1:6</a:t>
            </a:r>
          </a:p>
          <a:p>
            <a:pPr marL="457200" lvl="1" indent="0">
              <a:buNone/>
            </a:pPr>
            <a:r>
              <a:rPr lang="en-US" altLang="ko-KR" dirty="0"/>
              <a:t>&gt; </a:t>
            </a:r>
            <a:r>
              <a:rPr lang="en-US" altLang="ko-KR" dirty="0" err="1"/>
              <a:t>qqplot</a:t>
            </a:r>
            <a:r>
              <a:rPr lang="en-US" altLang="ko-KR" dirty="0"/>
              <a:t>(x, y)</a:t>
            </a:r>
            <a:endParaRPr lang="ko-KR" alt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776" y="1772817"/>
            <a:ext cx="5965980" cy="4184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5182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72446" y="0"/>
            <a:ext cx="10018713" cy="1752599"/>
          </a:xfrm>
        </p:spPr>
        <p:txBody>
          <a:bodyPr/>
          <a:lstStyle/>
          <a:p>
            <a:r>
              <a:rPr lang="en-US" altLang="ko-KR" dirty="0"/>
              <a:t>Scatter Plot</a:t>
            </a:r>
            <a:endParaRPr lang="ko-KR" altLang="en-US" dirty="0"/>
          </a:p>
        </p:txBody>
      </p:sp>
      <p:sp>
        <p:nvSpPr>
          <p:cNvPr id="3" name="내용 개체 틀 2"/>
          <p:cNvSpPr>
            <a:spLocks noGrp="1"/>
          </p:cNvSpPr>
          <p:nvPr>
            <p:ph idx="1"/>
          </p:nvPr>
        </p:nvSpPr>
        <p:spPr/>
        <p:txBody>
          <a:bodyPr/>
          <a:lstStyle/>
          <a:p>
            <a:r>
              <a:rPr lang="en-US" altLang="ko-KR" dirty="0"/>
              <a:t> A type of mathematical diagram using Cartesian coordinates to display values for two variables for a set of data</a:t>
            </a:r>
            <a:endParaRPr lang="ko-KR" altLang="en-US" dirty="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464" y="1918046"/>
            <a:ext cx="9855200"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794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72446" y="0"/>
            <a:ext cx="10018713" cy="1752599"/>
          </a:xfrm>
        </p:spPr>
        <p:txBody>
          <a:bodyPr>
            <a:normAutofit/>
          </a:bodyPr>
          <a:lstStyle/>
          <a:p>
            <a:r>
              <a:rPr lang="en-US" altLang="ko-KR" dirty="0"/>
              <a:t>Positively and Negatively Correlated Data</a:t>
            </a:r>
            <a:endParaRPr lang="ko-KR" altLang="en-US" dirty="0"/>
          </a:p>
        </p:txBody>
      </p:sp>
      <p:pic>
        <p:nvPicPr>
          <p:cNvPr id="4" name="Picture 4" descr="ha02corre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606530"/>
            <a:ext cx="3847200" cy="23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ha02corre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4240" y="1525826"/>
            <a:ext cx="4267228" cy="243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fig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461" y="4092405"/>
            <a:ext cx="46736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직선 연결선 7"/>
          <p:cNvCxnSpPr/>
          <p:nvPr/>
        </p:nvCxnSpPr>
        <p:spPr>
          <a:xfrm>
            <a:off x="6419007" y="4164413"/>
            <a:ext cx="0" cy="2304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4432320" y="4596461"/>
            <a:ext cx="1920213"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6544555" y="4596461"/>
            <a:ext cx="1920213"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90318" y="4255086"/>
            <a:ext cx="2274719" cy="369332"/>
          </a:xfrm>
          <a:prstGeom prst="rect">
            <a:avLst/>
          </a:prstGeom>
          <a:noFill/>
        </p:spPr>
        <p:txBody>
          <a:bodyPr wrap="square" rtlCol="0">
            <a:spAutoFit/>
          </a:bodyPr>
          <a:lstStyle/>
          <a:p>
            <a:r>
              <a:rPr lang="en-US" altLang="ko-KR" dirty="0"/>
              <a:t>Positively correlated</a:t>
            </a:r>
            <a:endParaRPr lang="ko-KR" altLang="en-US" dirty="0"/>
          </a:p>
        </p:txBody>
      </p:sp>
      <p:sp>
        <p:nvSpPr>
          <p:cNvPr id="13" name="TextBox 12"/>
          <p:cNvSpPr txBox="1"/>
          <p:nvPr/>
        </p:nvSpPr>
        <p:spPr>
          <a:xfrm>
            <a:off x="6439118" y="4255086"/>
            <a:ext cx="2274719" cy="369332"/>
          </a:xfrm>
          <a:prstGeom prst="rect">
            <a:avLst/>
          </a:prstGeom>
          <a:noFill/>
        </p:spPr>
        <p:txBody>
          <a:bodyPr wrap="square" rtlCol="0">
            <a:spAutoFit/>
          </a:bodyPr>
          <a:lstStyle/>
          <a:p>
            <a:r>
              <a:rPr lang="en-US" altLang="ko-KR" dirty="0"/>
              <a:t>Negatively correlated</a:t>
            </a:r>
            <a:endParaRPr lang="ko-KR" altLang="en-US" dirty="0"/>
          </a:p>
        </p:txBody>
      </p:sp>
    </p:spTree>
    <p:extLst>
      <p:ext uri="{BB962C8B-B14F-4D97-AF65-F5344CB8AC3E}">
        <p14:creationId xmlns:p14="http://schemas.microsoft.com/office/powerpoint/2010/main" val="2272741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2" y="0"/>
            <a:ext cx="10018713" cy="1752599"/>
          </a:xfrm>
        </p:spPr>
        <p:txBody>
          <a:bodyPr/>
          <a:lstStyle/>
          <a:p>
            <a:r>
              <a:rPr lang="en-US" altLang="ko-KR" dirty="0"/>
              <a:t>Uncorrelated Data</a:t>
            </a:r>
            <a:endParaRPr lang="ko-KR" altLang="en-US" dirty="0"/>
          </a:p>
        </p:txBody>
      </p:sp>
      <p:pic>
        <p:nvPicPr>
          <p:cNvPr id="4" name="Content Placeholder 3" descr="fig18-1"/>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6873908" y="1419734"/>
            <a:ext cx="4022527" cy="2789204"/>
          </a:xfrm>
          <a:prstGeom prst="rect">
            <a:avLst/>
          </a:prstGeom>
          <a:noFill/>
        </p:spPr>
      </p:pic>
      <p:pic>
        <p:nvPicPr>
          <p:cNvPr id="5" name="Content Placeholder 4" descr="fig18-2"/>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a:xfrm>
            <a:off x="6799536" y="3986112"/>
            <a:ext cx="4303965" cy="2699760"/>
          </a:xfrm>
          <a:noFill/>
        </p:spPr>
      </p:pic>
      <p:pic>
        <p:nvPicPr>
          <p:cNvPr id="6" name="Picture 5" descr="fig18-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1614960" y="2618720"/>
            <a:ext cx="4543604" cy="2880320"/>
          </a:xfrm>
          <a:prstGeom prst="rect">
            <a:avLst/>
          </a:prstGeom>
          <a:noFill/>
        </p:spPr>
      </p:pic>
      <p:cxnSp>
        <p:nvCxnSpPr>
          <p:cNvPr id="8" name="직선 연결선 7"/>
          <p:cNvCxnSpPr/>
          <p:nvPr/>
        </p:nvCxnSpPr>
        <p:spPr>
          <a:xfrm>
            <a:off x="2191024" y="2811594"/>
            <a:ext cx="0" cy="23762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2191023" y="5187858"/>
            <a:ext cx="3552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7375600" y="1551454"/>
            <a:ext cx="0" cy="2340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7375600" y="3891714"/>
            <a:ext cx="30723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7375600" y="4179746"/>
            <a:ext cx="0" cy="22322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7375600" y="6411994"/>
            <a:ext cx="32643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089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2" y="0"/>
            <a:ext cx="10018713" cy="1752599"/>
          </a:xfrm>
        </p:spPr>
        <p:txBody>
          <a:bodyPr/>
          <a:lstStyle/>
          <a:p>
            <a:r>
              <a:rPr lang="en-US" altLang="ko-KR" dirty="0"/>
              <a:t>Contents</a:t>
            </a:r>
            <a:endParaRPr lang="ko-KR" altLang="en-US" dirty="0"/>
          </a:p>
        </p:txBody>
      </p:sp>
      <p:sp>
        <p:nvSpPr>
          <p:cNvPr id="3" name="내용 개체 틀 2"/>
          <p:cNvSpPr>
            <a:spLocks noGrp="1"/>
          </p:cNvSpPr>
          <p:nvPr>
            <p:ph idx="1"/>
          </p:nvPr>
        </p:nvSpPr>
        <p:spPr>
          <a:xfrm>
            <a:off x="1484310" y="1421177"/>
            <a:ext cx="10018713" cy="4370024"/>
          </a:xfrm>
        </p:spPr>
        <p:txBody>
          <a:bodyPr>
            <a:normAutofit lnSpcReduction="10000"/>
          </a:bodyPr>
          <a:lstStyle/>
          <a:p>
            <a:r>
              <a:rPr lang="en-US" altLang="ko-KR" dirty="0"/>
              <a:t>Types of Data Sets</a:t>
            </a:r>
          </a:p>
          <a:p>
            <a:endParaRPr lang="en-US" altLang="ko-KR" dirty="0"/>
          </a:p>
          <a:p>
            <a:r>
              <a:rPr lang="en-US" altLang="ko-KR" dirty="0"/>
              <a:t>Data Objects and Attribute Types</a:t>
            </a:r>
          </a:p>
          <a:p>
            <a:endParaRPr lang="en-US" altLang="ko-KR" dirty="0"/>
          </a:p>
          <a:p>
            <a:r>
              <a:rPr lang="en-US" altLang="ko-KR" dirty="0"/>
              <a:t>Basic Statistical Description of Data</a:t>
            </a:r>
          </a:p>
          <a:p>
            <a:endParaRPr lang="en-US" altLang="ko-KR" dirty="0"/>
          </a:p>
          <a:p>
            <a:r>
              <a:rPr lang="en-US" altLang="ko-KR" dirty="0"/>
              <a:t>Data Visualization Techniques</a:t>
            </a:r>
          </a:p>
          <a:p>
            <a:endParaRPr lang="en-US" altLang="ko-KR" dirty="0"/>
          </a:p>
          <a:p>
            <a:r>
              <a:rPr lang="en-US" altLang="ko-KR" dirty="0"/>
              <a:t>Data Similarity and Dissimilarity</a:t>
            </a:r>
            <a:endParaRPr lang="ko-KR" altLang="en-US" dirty="0"/>
          </a:p>
        </p:txBody>
      </p:sp>
      <p:sp>
        <p:nvSpPr>
          <p:cNvPr id="4" name="왼쪽 화살표 3"/>
          <p:cNvSpPr/>
          <p:nvPr/>
        </p:nvSpPr>
        <p:spPr>
          <a:xfrm>
            <a:off x="6487955" y="4359993"/>
            <a:ext cx="1536171" cy="360040"/>
          </a:xfrm>
          <a:prstGeom prst="leftArrow">
            <a:avLst>
              <a:gd name="adj1" fmla="val 50000"/>
              <a:gd name="adj2" fmla="val 607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27867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30" y="0"/>
            <a:ext cx="10018713" cy="1752599"/>
          </a:xfrm>
        </p:spPr>
        <p:txBody>
          <a:bodyPr/>
          <a:lstStyle/>
          <a:p>
            <a:r>
              <a:rPr lang="en-US" altLang="ko-KR" dirty="0"/>
              <a:t>Data Visualization</a:t>
            </a:r>
            <a:endParaRPr lang="ko-KR" altLang="en-US" dirty="0"/>
          </a:p>
        </p:txBody>
      </p:sp>
      <p:sp>
        <p:nvSpPr>
          <p:cNvPr id="3" name="내용 개체 틀 2"/>
          <p:cNvSpPr>
            <a:spLocks noGrp="1"/>
          </p:cNvSpPr>
          <p:nvPr>
            <p:ph idx="1"/>
          </p:nvPr>
        </p:nvSpPr>
        <p:spPr>
          <a:xfrm>
            <a:off x="1451259" y="1653447"/>
            <a:ext cx="10018713" cy="4482948"/>
          </a:xfrm>
        </p:spPr>
        <p:txBody>
          <a:bodyPr/>
          <a:lstStyle/>
          <a:p>
            <a:r>
              <a:rPr lang="en-US" altLang="ko-KR" dirty="0"/>
              <a:t>Why data visualization?</a:t>
            </a:r>
          </a:p>
          <a:p>
            <a:pPr lvl="1"/>
            <a:r>
              <a:rPr lang="en-US" altLang="ko-KR" dirty="0"/>
              <a:t>To gain insight into an information space by mapping data onto graphical primitives</a:t>
            </a:r>
          </a:p>
          <a:p>
            <a:pPr lvl="1"/>
            <a:r>
              <a:rPr lang="en-US" altLang="ko-KR" dirty="0"/>
              <a:t>To provide qualitative overview of large data sets</a:t>
            </a:r>
          </a:p>
          <a:p>
            <a:pPr lvl="1"/>
            <a:r>
              <a:rPr lang="en-US" altLang="ko-KR" dirty="0"/>
              <a:t>To search for patterns, trends, structure, irregularities, relationships among data</a:t>
            </a:r>
          </a:p>
          <a:p>
            <a:pPr lvl="1"/>
            <a:r>
              <a:rPr lang="en-US" altLang="ko-KR" dirty="0"/>
              <a:t>To help find interesting regions and suitable parameters for further quantitative analysis</a:t>
            </a:r>
          </a:p>
          <a:p>
            <a:pPr lvl="1"/>
            <a:r>
              <a:rPr lang="en-US" altLang="ko-KR" dirty="0"/>
              <a:t>To provide a visual proof of computer representations derived</a:t>
            </a:r>
            <a:endParaRPr lang="ko-KR" altLang="en-US" dirty="0"/>
          </a:p>
        </p:txBody>
      </p:sp>
      <p:sp>
        <p:nvSpPr>
          <p:cNvPr id="4" name="TextBox 3"/>
          <p:cNvSpPr txBox="1"/>
          <p:nvPr/>
        </p:nvSpPr>
        <p:spPr>
          <a:xfrm>
            <a:off x="3175467" y="5618602"/>
            <a:ext cx="7824869" cy="52322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ko-KR" sz="2800" dirty="0"/>
              <a:t>A picture is worth a thousand words. </a:t>
            </a:r>
            <a:endParaRPr lang="ko-KR" altLang="en-US" sz="2800" dirty="0"/>
          </a:p>
        </p:txBody>
      </p:sp>
    </p:spTree>
    <p:extLst>
      <p:ext uri="{BB962C8B-B14F-4D97-AF65-F5344CB8AC3E}">
        <p14:creationId xmlns:p14="http://schemas.microsoft.com/office/powerpoint/2010/main" val="964752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76778" y="0"/>
            <a:ext cx="10018713" cy="1752599"/>
          </a:xfrm>
        </p:spPr>
        <p:txBody>
          <a:bodyPr/>
          <a:lstStyle/>
          <a:p>
            <a:r>
              <a:rPr lang="en-GB" dirty="0"/>
              <a:t>Before and After! </a:t>
            </a:r>
            <a:r>
              <a:rPr lang="en-GB" dirty="0">
                <a:sym typeface="Wingdings" pitchFamily="2" charset="2"/>
              </a:rPr>
              <a:t></a:t>
            </a:r>
            <a:endParaRPr lang="en-GB" dirty="0"/>
          </a:p>
        </p:txBody>
      </p:sp>
      <p:pic>
        <p:nvPicPr>
          <p:cNvPr id="99330" name="Picture 2" descr="Image result for before after makeup"/>
          <p:cNvPicPr>
            <a:picLocks noChangeAspect="1" noChangeArrowheads="1"/>
          </p:cNvPicPr>
          <p:nvPr/>
        </p:nvPicPr>
        <p:blipFill>
          <a:blip r:embed="rId2"/>
          <a:srcRect/>
          <a:stretch>
            <a:fillRect/>
          </a:stretch>
        </p:blipFill>
        <p:spPr bwMode="auto">
          <a:xfrm>
            <a:off x="2633031" y="1355075"/>
            <a:ext cx="9558969" cy="5502925"/>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2" y="0"/>
            <a:ext cx="10018713" cy="1752599"/>
          </a:xfrm>
        </p:spPr>
        <p:txBody>
          <a:bodyPr/>
          <a:lstStyle/>
          <a:p>
            <a:r>
              <a:rPr lang="en-US" altLang="ko-KR" dirty="0"/>
              <a:t>Scopes</a:t>
            </a:r>
            <a:endParaRPr lang="ko-KR" altLang="en-US" dirty="0"/>
          </a:p>
        </p:txBody>
      </p:sp>
      <p:sp>
        <p:nvSpPr>
          <p:cNvPr id="3" name="내용 개체 틀 2"/>
          <p:cNvSpPr>
            <a:spLocks noGrp="1"/>
          </p:cNvSpPr>
          <p:nvPr>
            <p:ph idx="1"/>
          </p:nvPr>
        </p:nvSpPr>
        <p:spPr>
          <a:xfrm>
            <a:off x="1972016" y="1277955"/>
            <a:ext cx="9948236" cy="5458858"/>
          </a:xfrm>
        </p:spPr>
        <p:txBody>
          <a:bodyPr>
            <a:normAutofit/>
          </a:bodyPr>
          <a:lstStyle/>
          <a:p>
            <a:r>
              <a:rPr lang="en-US" altLang="ko-KR" dirty="0"/>
              <a:t>Statistical graphics</a:t>
            </a:r>
          </a:p>
          <a:p>
            <a:pPr lvl="1"/>
            <a:r>
              <a:rPr lang="en-US" altLang="ko-KR" dirty="0"/>
              <a:t>Scatter plots, histograms, box plots, and so on</a:t>
            </a:r>
          </a:p>
          <a:p>
            <a:r>
              <a:rPr lang="en-US" altLang="ko-KR" dirty="0"/>
              <a:t>Thematic cartography</a:t>
            </a:r>
          </a:p>
          <a:p>
            <a:pPr lvl="1"/>
            <a:r>
              <a:rPr lang="en-US" altLang="ko-KR" dirty="0"/>
              <a:t>A type of map or chart especially designed to show a particular theme connected with a specific geographic area</a:t>
            </a:r>
          </a:p>
          <a:p>
            <a:pPr lvl="2"/>
            <a:r>
              <a:rPr lang="en-US" altLang="ko-KR" dirty="0" err="1"/>
              <a:t>Choropleth</a:t>
            </a:r>
            <a:endParaRPr lang="en-US" altLang="ko-KR" dirty="0"/>
          </a:p>
          <a:p>
            <a:pPr lvl="2"/>
            <a:r>
              <a:rPr lang="en-US" altLang="ko-KR" dirty="0"/>
              <a:t>Proportional symbol</a:t>
            </a:r>
          </a:p>
          <a:p>
            <a:pPr lvl="2"/>
            <a:r>
              <a:rPr lang="en-US" altLang="ko-KR" dirty="0" err="1"/>
              <a:t>Isarithmic</a:t>
            </a:r>
            <a:endParaRPr lang="en-US" altLang="ko-KR" dirty="0"/>
          </a:p>
          <a:p>
            <a:pPr lvl="2"/>
            <a:r>
              <a:rPr lang="en-US" altLang="ko-KR" dirty="0"/>
              <a:t>Dot</a:t>
            </a:r>
          </a:p>
          <a:p>
            <a:pPr lvl="2"/>
            <a:r>
              <a:rPr lang="en-US" altLang="ko-KR" dirty="0" err="1"/>
              <a:t>Dasymetric</a:t>
            </a:r>
            <a:endParaRPr lang="en-US" altLang="ko-KR" dirty="0"/>
          </a:p>
          <a:p>
            <a:r>
              <a:rPr lang="en-US" altLang="ko-KR" dirty="0"/>
              <a:t>…</a:t>
            </a:r>
            <a:endParaRPr lang="ko-KR" altLang="en-US" dirty="0"/>
          </a:p>
        </p:txBody>
      </p:sp>
    </p:spTree>
    <p:extLst>
      <p:ext uri="{BB962C8B-B14F-4D97-AF65-F5344CB8AC3E}">
        <p14:creationId xmlns:p14="http://schemas.microsoft.com/office/powerpoint/2010/main" val="3308661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normAutofit/>
          </a:bodyPr>
          <a:lstStyle/>
          <a:p>
            <a:r>
              <a:rPr lang="en-US" altLang="ko-KR" dirty="0"/>
              <a:t>Examples of Thematic Cartography (1/3)</a:t>
            </a:r>
            <a:endParaRPr lang="ko-KR" altLang="en-US" dirty="0"/>
          </a:p>
        </p:txBody>
      </p:sp>
      <p:pic>
        <p:nvPicPr>
          <p:cNvPr id="15362" name="Picture 2" descr="File:Choropleth.gif">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831" y="2336052"/>
            <a:ext cx="5170519" cy="2422484"/>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cliffspages.info/images/Lab5_2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1624" y="1902325"/>
            <a:ext cx="4456708" cy="43240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69698" y="4872945"/>
            <a:ext cx="5170519" cy="400110"/>
          </a:xfrm>
          <a:prstGeom prst="rect">
            <a:avLst/>
          </a:prstGeom>
          <a:noFill/>
        </p:spPr>
        <p:txBody>
          <a:bodyPr wrap="square" rtlCol="0">
            <a:spAutoFit/>
          </a:bodyPr>
          <a:lstStyle/>
          <a:p>
            <a:r>
              <a:rPr lang="en-US" altLang="ko-KR" sz="2000" dirty="0" err="1"/>
              <a:t>Choropleth</a:t>
            </a:r>
            <a:r>
              <a:rPr lang="en-US" altLang="ko-KR" sz="2000" dirty="0"/>
              <a:t> map of water use</a:t>
            </a:r>
            <a:endParaRPr lang="ko-KR" altLang="en-US" sz="2000" dirty="0"/>
          </a:p>
        </p:txBody>
      </p:sp>
      <p:sp>
        <p:nvSpPr>
          <p:cNvPr id="6" name="TextBox 5"/>
          <p:cNvSpPr txBox="1"/>
          <p:nvPr/>
        </p:nvSpPr>
        <p:spPr>
          <a:xfrm>
            <a:off x="8061834" y="6226337"/>
            <a:ext cx="3456384" cy="400110"/>
          </a:xfrm>
          <a:prstGeom prst="rect">
            <a:avLst/>
          </a:prstGeom>
          <a:noFill/>
        </p:spPr>
        <p:txBody>
          <a:bodyPr wrap="square" rtlCol="0">
            <a:spAutoFit/>
          </a:bodyPr>
          <a:lstStyle/>
          <a:p>
            <a:r>
              <a:rPr lang="en-US" altLang="ko-KR" sz="2000" dirty="0"/>
              <a:t>Proportional symbol</a:t>
            </a:r>
            <a:endParaRPr lang="ko-KR" altLang="en-US" sz="2000" dirty="0"/>
          </a:p>
        </p:txBody>
      </p:sp>
    </p:spTree>
    <p:extLst>
      <p:ext uri="{BB962C8B-B14F-4D97-AF65-F5344CB8AC3E}">
        <p14:creationId xmlns:p14="http://schemas.microsoft.com/office/powerpoint/2010/main" val="3296428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ile:Snow-cholera-ma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348" y="1389594"/>
            <a:ext cx="5280587" cy="369559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1"/>
          <p:cNvSpPr>
            <a:spLocks noGrp="1"/>
          </p:cNvSpPr>
          <p:nvPr>
            <p:ph type="title"/>
          </p:nvPr>
        </p:nvSpPr>
        <p:spPr>
          <a:xfrm>
            <a:off x="2133600" y="54643"/>
            <a:ext cx="7924800" cy="1015016"/>
          </a:xfrm>
        </p:spPr>
        <p:txBody>
          <a:bodyPr>
            <a:normAutofit fontScale="90000"/>
          </a:bodyPr>
          <a:lstStyle/>
          <a:p>
            <a:r>
              <a:rPr lang="en-US" altLang="ko-KR" dirty="0"/>
              <a:t>Examples of Thematic Cartography (2/3)</a:t>
            </a:r>
            <a:endParaRPr lang="ko-KR" altLang="en-US" dirty="0"/>
          </a:p>
        </p:txBody>
      </p:sp>
      <p:sp>
        <p:nvSpPr>
          <p:cNvPr id="2" name="직사각형 1"/>
          <p:cNvSpPr/>
          <p:nvPr/>
        </p:nvSpPr>
        <p:spPr>
          <a:xfrm>
            <a:off x="1441794" y="5081035"/>
            <a:ext cx="5487818" cy="646331"/>
          </a:xfrm>
          <a:prstGeom prst="rect">
            <a:avLst/>
          </a:prstGeom>
        </p:spPr>
        <p:txBody>
          <a:bodyPr wrap="square">
            <a:spAutoFit/>
          </a:bodyPr>
          <a:lstStyle/>
          <a:p>
            <a:r>
              <a:rPr lang="en-US" altLang="ko-KR" dirty="0"/>
              <a:t>Original map by Dr. John Snow showing the clusters of cholera cases in the London epidemic of 1854</a:t>
            </a:r>
            <a:endParaRPr lang="ko-KR" altLang="en-US" dirty="0"/>
          </a:p>
        </p:txBody>
      </p:sp>
      <p:sp>
        <p:nvSpPr>
          <p:cNvPr id="4" name="TextBox 3"/>
          <p:cNvSpPr txBox="1"/>
          <p:nvPr/>
        </p:nvSpPr>
        <p:spPr>
          <a:xfrm>
            <a:off x="6817677" y="1362373"/>
            <a:ext cx="5199487" cy="5016758"/>
          </a:xfrm>
          <a:prstGeom prst="rect">
            <a:avLst/>
          </a:prstGeom>
          <a:noFill/>
        </p:spPr>
        <p:txBody>
          <a:bodyPr wrap="square" rtlCol="0">
            <a:spAutoFit/>
          </a:bodyPr>
          <a:lstStyle/>
          <a:p>
            <a:r>
              <a:rPr lang="en-US" altLang="ko-KR" sz="2000" dirty="0"/>
              <a:t>In the 1850s, John Snow performed pioneering data analysis to prove his hypothesis that cholera was spread by the drinking of water infected with cholera bacteria.  </a:t>
            </a:r>
          </a:p>
          <a:p>
            <a:r>
              <a:rPr lang="en-US" altLang="ko-KR" sz="2000" dirty="0"/>
              <a:t>…</a:t>
            </a:r>
          </a:p>
          <a:p>
            <a:r>
              <a:rPr lang="en-US" altLang="ko-KR" sz="2000" dirty="0"/>
              <a:t>The cholera outbreak occurred in the </a:t>
            </a:r>
            <a:r>
              <a:rPr lang="en-US" altLang="ko-KR" sz="2000" dirty="0" err="1"/>
              <a:t>Soho</a:t>
            </a:r>
            <a:r>
              <a:rPr lang="en-US" altLang="ko-KR" sz="2000" dirty="0"/>
              <a:t> District of London, in and around Broad Street. As shown in the left figure, Dr. Snow plotted each cholera case on a map and also plotted houses with multiple cases. The cases were not distributed uniformly, but rather were distributed in a tight cluster around a water pump located on Broad Street (now </a:t>
            </a:r>
            <a:r>
              <a:rPr lang="en-US" altLang="ko-KR" sz="2000" dirty="0" err="1"/>
              <a:t>Broadwick</a:t>
            </a:r>
            <a:r>
              <a:rPr lang="en-US" altLang="ko-KR" sz="2000" dirty="0"/>
              <a:t> Street). Dr. Snow disabled the water pump by removing its handle. The Broad Street cholera outbreak stopped almost literally overnight.</a:t>
            </a:r>
            <a:endParaRPr lang="ko-KR" altLang="en-US" sz="2000" dirty="0"/>
          </a:p>
        </p:txBody>
      </p:sp>
    </p:spTree>
    <p:extLst>
      <p:ext uri="{BB962C8B-B14F-4D97-AF65-F5344CB8AC3E}">
        <p14:creationId xmlns:p14="http://schemas.microsoft.com/office/powerpoint/2010/main" val="39203706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ile:January 17 1982 500-Millibar Height Contours.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29" y="1312214"/>
            <a:ext cx="4704523" cy="2985946"/>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File:USDA Hardiness zone ma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8992" y="1554589"/>
            <a:ext cx="5451376" cy="4081579"/>
          </a:xfrm>
          <a:prstGeom prst="rect">
            <a:avLst/>
          </a:prstGeom>
          <a:noFill/>
          <a:extLst>
            <a:ext uri="{909E8E84-426E-40DD-AFC4-6F175D3DCCD1}">
              <a14:hiddenFill xmlns:a14="http://schemas.microsoft.com/office/drawing/2010/main">
                <a:solidFill>
                  <a:srgbClr val="FFFFFF"/>
                </a:solidFill>
              </a14:hiddenFill>
            </a:ext>
          </a:extLst>
        </p:spPr>
      </p:pic>
      <p:sp>
        <p:nvSpPr>
          <p:cNvPr id="5" name="제목 1"/>
          <p:cNvSpPr>
            <a:spLocks noGrp="1"/>
          </p:cNvSpPr>
          <p:nvPr>
            <p:ph type="title"/>
          </p:nvPr>
        </p:nvSpPr>
        <p:spPr>
          <a:xfrm>
            <a:off x="2144617" y="109728"/>
            <a:ext cx="7924800" cy="1015016"/>
          </a:xfrm>
        </p:spPr>
        <p:txBody>
          <a:bodyPr>
            <a:normAutofit fontScale="90000"/>
          </a:bodyPr>
          <a:lstStyle/>
          <a:p>
            <a:r>
              <a:rPr lang="en-US" altLang="ko-KR" dirty="0"/>
              <a:t>Examples of Thematic Cartography (3/3)</a:t>
            </a:r>
            <a:endParaRPr lang="ko-KR" altLang="en-US" dirty="0"/>
          </a:p>
        </p:txBody>
      </p:sp>
      <p:sp>
        <p:nvSpPr>
          <p:cNvPr id="2" name="직사각형 1"/>
          <p:cNvSpPr/>
          <p:nvPr/>
        </p:nvSpPr>
        <p:spPr>
          <a:xfrm>
            <a:off x="1291040" y="4347068"/>
            <a:ext cx="4459765" cy="400110"/>
          </a:xfrm>
          <a:prstGeom prst="rect">
            <a:avLst/>
          </a:prstGeom>
        </p:spPr>
        <p:txBody>
          <a:bodyPr wrap="square">
            <a:spAutoFit/>
          </a:bodyPr>
          <a:lstStyle/>
          <a:p>
            <a:r>
              <a:rPr lang="en-US" altLang="ko-KR" sz="2000" dirty="0" err="1"/>
              <a:t>Isarithmic</a:t>
            </a:r>
            <a:r>
              <a:rPr lang="en-US" altLang="ko-KR" sz="2000" dirty="0"/>
              <a:t> map of barometric pressure</a:t>
            </a:r>
            <a:endParaRPr lang="ko-KR" altLang="en-US" sz="2000" dirty="0"/>
          </a:p>
        </p:txBody>
      </p:sp>
      <p:sp>
        <p:nvSpPr>
          <p:cNvPr id="6" name="직사각형 5"/>
          <p:cNvSpPr/>
          <p:nvPr/>
        </p:nvSpPr>
        <p:spPr>
          <a:xfrm>
            <a:off x="6440997" y="5690976"/>
            <a:ext cx="5527365" cy="707886"/>
          </a:xfrm>
          <a:prstGeom prst="rect">
            <a:avLst/>
          </a:prstGeom>
        </p:spPr>
        <p:txBody>
          <a:bodyPr wrap="square">
            <a:spAutoFit/>
          </a:bodyPr>
          <a:lstStyle/>
          <a:p>
            <a:r>
              <a:rPr lang="en-US" altLang="ko-KR" sz="2000" dirty="0" err="1"/>
              <a:t>Dasymetric</a:t>
            </a:r>
            <a:r>
              <a:rPr lang="en-US" altLang="ko-KR" sz="2000" dirty="0"/>
              <a:t> map of climate and plant hardiness zones</a:t>
            </a:r>
            <a:endParaRPr lang="ko-KR" altLang="en-US" sz="2000" dirty="0"/>
          </a:p>
        </p:txBody>
      </p:sp>
    </p:spTree>
    <p:extLst>
      <p:ext uri="{BB962C8B-B14F-4D97-AF65-F5344CB8AC3E}">
        <p14:creationId xmlns:p14="http://schemas.microsoft.com/office/powerpoint/2010/main" val="3904555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72446" y="0"/>
            <a:ext cx="10018713" cy="1752599"/>
          </a:xfrm>
        </p:spPr>
        <p:txBody>
          <a:bodyPr>
            <a:normAutofit/>
          </a:bodyPr>
          <a:lstStyle/>
          <a:p>
            <a:r>
              <a:rPr lang="en-US" altLang="ko-KR" dirty="0"/>
              <a:t>Interesting Examples of Data Visualization (1/2)</a:t>
            </a:r>
            <a:endParaRPr lang="ko-KR" altLang="en-US" dirty="0"/>
          </a:p>
        </p:txBody>
      </p:sp>
      <p:sp>
        <p:nvSpPr>
          <p:cNvPr id="3" name="내용 개체 틀 2"/>
          <p:cNvSpPr>
            <a:spLocks noGrp="1"/>
          </p:cNvSpPr>
          <p:nvPr>
            <p:ph idx="1"/>
          </p:nvPr>
        </p:nvSpPr>
        <p:spPr>
          <a:xfrm>
            <a:off x="1402819" y="1299990"/>
            <a:ext cx="8809820" cy="3260999"/>
          </a:xfrm>
        </p:spPr>
        <p:txBody>
          <a:bodyPr/>
          <a:lstStyle/>
          <a:p>
            <a:r>
              <a:rPr lang="en-US" altLang="ko-KR" sz="2000" dirty="0"/>
              <a:t>Data-driven documents</a:t>
            </a:r>
          </a:p>
          <a:p>
            <a:pPr lvl="1"/>
            <a:r>
              <a:rPr lang="en-US" altLang="ko-KR" sz="1800" dirty="0"/>
              <a:t>Browsers keep getting better, and it grows easier every day to visualize data native in the browser</a:t>
            </a:r>
          </a:p>
          <a:p>
            <a:pPr lvl="1"/>
            <a:r>
              <a:rPr lang="en-US" altLang="ko-KR" sz="1800" dirty="0"/>
              <a:t>JavaScript visualization libraries </a:t>
            </a:r>
          </a:p>
          <a:p>
            <a:pPr lvl="2"/>
            <a:r>
              <a:rPr lang="en-US" altLang="ko-KR" sz="1400" dirty="0" err="1"/>
              <a:t>Protovis</a:t>
            </a:r>
            <a:r>
              <a:rPr lang="en-US" altLang="ko-KR" sz="1400" dirty="0"/>
              <a:t>: </a:t>
            </a:r>
            <a:r>
              <a:rPr lang="en-US" altLang="ko-KR" sz="1400" dirty="0">
                <a:hlinkClick r:id="rId2"/>
              </a:rPr>
              <a:t>http://mbostock.github.com/protovis/</a:t>
            </a:r>
            <a:endParaRPr lang="en-US" altLang="ko-KR" sz="1400" dirty="0"/>
          </a:p>
          <a:p>
            <a:pPr lvl="2"/>
            <a:r>
              <a:rPr lang="en-US" altLang="ko-KR" sz="1400" dirty="0" err="1"/>
              <a:t>Polymaps</a:t>
            </a:r>
            <a:r>
              <a:rPr lang="en-US" altLang="ko-KR" sz="1400" dirty="0"/>
              <a:t>: </a:t>
            </a:r>
            <a:r>
              <a:rPr lang="en-US" altLang="ko-KR" sz="1400" dirty="0">
                <a:hlinkClick r:id="rId3"/>
              </a:rPr>
              <a:t>http://polymaps.org/</a:t>
            </a:r>
            <a:endParaRPr lang="en-US" altLang="ko-KR" sz="1400" dirty="0"/>
          </a:p>
          <a:p>
            <a:pPr lvl="2"/>
            <a:r>
              <a:rPr lang="en-US" altLang="ko-KR" sz="1400" dirty="0"/>
              <a:t>Processing.js: </a:t>
            </a:r>
            <a:r>
              <a:rPr lang="en-US" altLang="ko-KR" sz="1400" dirty="0">
                <a:hlinkClick r:id="rId4"/>
              </a:rPr>
              <a:t>http://processingjs.org/</a:t>
            </a:r>
            <a:endParaRPr lang="en-US" altLang="ko-KR" sz="1400" dirty="0"/>
          </a:p>
          <a:p>
            <a:pPr lvl="2"/>
            <a:r>
              <a:rPr lang="en-US" altLang="ko-KR" sz="1400" dirty="0"/>
              <a:t>D3: </a:t>
            </a:r>
            <a:r>
              <a:rPr lang="en-US" altLang="ko-KR" sz="1400" dirty="0">
                <a:hlinkClick r:id="rId5"/>
              </a:rPr>
              <a:t>http://mbostock.github.com/d3/</a:t>
            </a:r>
            <a:endParaRPr lang="ko-KR" altLang="en-US" sz="1400" dirty="0"/>
          </a:p>
          <a:p>
            <a:endParaRPr lang="ko-KR" altLang="en-US" dirty="0"/>
          </a:p>
        </p:txBody>
      </p:sp>
      <p:pic>
        <p:nvPicPr>
          <p:cNvPr id="28676" name="Picture 4" descr="http://flowingdata.com/wp-content/uploads/2011/12/D3-examples-625x3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1576" y="4128754"/>
            <a:ext cx="6624736" cy="2647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747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normAutofit/>
          </a:bodyPr>
          <a:lstStyle/>
          <a:p>
            <a:r>
              <a:rPr lang="en-US" altLang="ko-KR" dirty="0"/>
              <a:t>Interesting Examples of Data Visualization (2/2)</a:t>
            </a:r>
            <a:endParaRPr lang="ko-KR" altLang="en-US" dirty="0"/>
          </a:p>
        </p:txBody>
      </p:sp>
      <p:sp>
        <p:nvSpPr>
          <p:cNvPr id="3" name="내용 개체 틀 2"/>
          <p:cNvSpPr>
            <a:spLocks noGrp="1"/>
          </p:cNvSpPr>
          <p:nvPr>
            <p:ph idx="1"/>
          </p:nvPr>
        </p:nvSpPr>
        <p:spPr>
          <a:xfrm>
            <a:off x="2570602" y="5475381"/>
            <a:ext cx="9217446" cy="804233"/>
          </a:xfrm>
        </p:spPr>
        <p:txBody>
          <a:bodyPr/>
          <a:lstStyle/>
          <a:p>
            <a:r>
              <a:rPr lang="en-US" altLang="ko-KR" dirty="0"/>
              <a:t>Visualizing friendship on Facebook</a:t>
            </a:r>
            <a:endParaRPr lang="ko-KR" altLang="en-US" dirty="0"/>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744" y="1840526"/>
            <a:ext cx="9740900"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727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39395" y="0"/>
            <a:ext cx="10018713" cy="1752599"/>
          </a:xfrm>
        </p:spPr>
        <p:txBody>
          <a:bodyPr/>
          <a:lstStyle/>
          <a:p>
            <a:r>
              <a:rPr lang="en-US" altLang="ko-KR" dirty="0"/>
              <a:t>Discussion</a:t>
            </a:r>
            <a:endParaRPr lang="ko-KR" altLang="en-US" dirty="0"/>
          </a:p>
        </p:txBody>
      </p:sp>
      <p:sp>
        <p:nvSpPr>
          <p:cNvPr id="3" name="내용 개체 틀 2"/>
          <p:cNvSpPr>
            <a:spLocks noGrp="1"/>
          </p:cNvSpPr>
          <p:nvPr>
            <p:ph idx="1"/>
          </p:nvPr>
        </p:nvSpPr>
        <p:spPr/>
        <p:txBody>
          <a:bodyPr/>
          <a:lstStyle/>
          <a:p>
            <a:r>
              <a:rPr lang="en-US" altLang="ko-KR" dirty="0"/>
              <a:t>Good visualizations for a recommendation?</a:t>
            </a:r>
            <a:endParaRPr lang="ko-KR" altLang="en-US" dirty="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645" y="1844824"/>
            <a:ext cx="87503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직사각형 3"/>
          <p:cNvSpPr/>
          <p:nvPr/>
        </p:nvSpPr>
        <p:spPr>
          <a:xfrm>
            <a:off x="2063552" y="4149080"/>
            <a:ext cx="6432715" cy="43204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2041518" y="4738358"/>
            <a:ext cx="5472608" cy="400110"/>
          </a:xfrm>
          <a:prstGeom prst="rect">
            <a:avLst/>
          </a:prstGeom>
          <a:noFill/>
        </p:spPr>
        <p:txBody>
          <a:bodyPr wrap="square" rtlCol="0">
            <a:spAutoFit/>
          </a:bodyPr>
          <a:lstStyle/>
          <a:p>
            <a:r>
              <a:rPr lang="en-US" altLang="ko-KR" sz="2000" dirty="0"/>
              <a:t>Is this explanation good enough?</a:t>
            </a:r>
            <a:endParaRPr lang="ko-KR" altLang="en-US" sz="2000" dirty="0"/>
          </a:p>
        </p:txBody>
      </p:sp>
    </p:spTree>
    <p:extLst>
      <p:ext uri="{BB962C8B-B14F-4D97-AF65-F5344CB8AC3E}">
        <p14:creationId xmlns:p14="http://schemas.microsoft.com/office/powerpoint/2010/main" val="3490888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2" y="0"/>
            <a:ext cx="10018713" cy="1752599"/>
          </a:xfrm>
        </p:spPr>
        <p:txBody>
          <a:bodyPr/>
          <a:lstStyle/>
          <a:p>
            <a:r>
              <a:rPr lang="en-US" altLang="ko-KR" dirty="0"/>
              <a:t>Contents</a:t>
            </a:r>
            <a:endParaRPr lang="ko-KR" altLang="en-US" dirty="0"/>
          </a:p>
        </p:txBody>
      </p:sp>
      <p:sp>
        <p:nvSpPr>
          <p:cNvPr id="3" name="내용 개체 틀 2"/>
          <p:cNvSpPr>
            <a:spLocks noGrp="1"/>
          </p:cNvSpPr>
          <p:nvPr>
            <p:ph idx="1"/>
          </p:nvPr>
        </p:nvSpPr>
        <p:spPr>
          <a:xfrm>
            <a:off x="1759735" y="1696597"/>
            <a:ext cx="10018713" cy="4197425"/>
          </a:xfrm>
        </p:spPr>
        <p:txBody>
          <a:bodyPr>
            <a:normAutofit fontScale="92500" lnSpcReduction="10000"/>
          </a:bodyPr>
          <a:lstStyle/>
          <a:p>
            <a:r>
              <a:rPr lang="en-US" altLang="ko-KR" dirty="0"/>
              <a:t>Types of Data Sets</a:t>
            </a:r>
          </a:p>
          <a:p>
            <a:endParaRPr lang="en-US" altLang="ko-KR" dirty="0"/>
          </a:p>
          <a:p>
            <a:r>
              <a:rPr lang="en-US" altLang="ko-KR" dirty="0"/>
              <a:t>Data Objects and Attribute Types</a:t>
            </a:r>
          </a:p>
          <a:p>
            <a:endParaRPr lang="en-US" altLang="ko-KR" dirty="0"/>
          </a:p>
          <a:p>
            <a:r>
              <a:rPr lang="en-US" altLang="ko-KR" dirty="0"/>
              <a:t>Basic Statistical Description of Data</a:t>
            </a:r>
          </a:p>
          <a:p>
            <a:endParaRPr lang="en-US" altLang="ko-KR" dirty="0"/>
          </a:p>
          <a:p>
            <a:r>
              <a:rPr lang="en-US" altLang="ko-KR" dirty="0"/>
              <a:t>Data Visualization Techniques</a:t>
            </a:r>
          </a:p>
          <a:p>
            <a:endParaRPr lang="en-US" altLang="ko-KR" dirty="0"/>
          </a:p>
          <a:p>
            <a:r>
              <a:rPr lang="en-US" altLang="ko-KR" dirty="0"/>
              <a:t>Data Similarity and Dissimilarity</a:t>
            </a:r>
            <a:endParaRPr lang="ko-KR" altLang="en-US" dirty="0"/>
          </a:p>
        </p:txBody>
      </p:sp>
      <p:sp>
        <p:nvSpPr>
          <p:cNvPr id="4" name="왼쪽 화살표 3"/>
          <p:cNvSpPr/>
          <p:nvPr/>
        </p:nvSpPr>
        <p:spPr>
          <a:xfrm>
            <a:off x="6236166" y="5390140"/>
            <a:ext cx="1536171" cy="360040"/>
          </a:xfrm>
          <a:prstGeom prst="leftArrow">
            <a:avLst>
              <a:gd name="adj1" fmla="val 50000"/>
              <a:gd name="adj2" fmla="val 607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759120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lstStyle/>
          <a:p>
            <a:r>
              <a:rPr lang="en-US" altLang="ko-KR" dirty="0"/>
              <a:t>Similarity and Dissimilarity</a:t>
            </a:r>
            <a:endParaRPr lang="ko-KR" altLang="en-US" dirty="0"/>
          </a:p>
        </p:txBody>
      </p:sp>
      <p:sp>
        <p:nvSpPr>
          <p:cNvPr id="3" name="내용 개체 틀 2"/>
          <p:cNvSpPr>
            <a:spLocks noGrp="1"/>
          </p:cNvSpPr>
          <p:nvPr>
            <p:ph idx="1"/>
          </p:nvPr>
        </p:nvSpPr>
        <p:spPr>
          <a:xfrm>
            <a:off x="1484310" y="1586429"/>
            <a:ext cx="10018713" cy="4204771"/>
          </a:xfrm>
        </p:spPr>
        <p:txBody>
          <a:bodyPr>
            <a:normAutofit/>
          </a:bodyPr>
          <a:lstStyle/>
          <a:p>
            <a:r>
              <a:rPr lang="en-US" altLang="ko-KR" dirty="0"/>
              <a:t>Similarity</a:t>
            </a:r>
          </a:p>
          <a:p>
            <a:pPr lvl="1"/>
            <a:r>
              <a:rPr lang="en-US" altLang="ko-KR" dirty="0"/>
              <a:t>Numerical measure of how </a:t>
            </a:r>
            <a:r>
              <a:rPr lang="en-US" altLang="ko-KR" b="1" dirty="0"/>
              <a:t>alike</a:t>
            </a:r>
            <a:r>
              <a:rPr lang="en-US" altLang="ko-KR" dirty="0"/>
              <a:t> two data objects are</a:t>
            </a:r>
          </a:p>
          <a:p>
            <a:pPr lvl="1"/>
            <a:r>
              <a:rPr lang="en-US" altLang="ko-KR" dirty="0"/>
              <a:t>Higher when objects are more alike</a:t>
            </a:r>
          </a:p>
          <a:p>
            <a:pPr lvl="1"/>
            <a:r>
              <a:rPr lang="en-US" altLang="ko-KR" dirty="0"/>
              <a:t>Often in the range [0,1]</a:t>
            </a:r>
          </a:p>
          <a:p>
            <a:pPr lvl="2"/>
            <a:endParaRPr lang="en-US" altLang="ko-KR" dirty="0"/>
          </a:p>
          <a:p>
            <a:r>
              <a:rPr lang="en-US" altLang="ko-KR" dirty="0"/>
              <a:t>Dissimilarity (e.g., distance)</a:t>
            </a:r>
          </a:p>
          <a:p>
            <a:pPr lvl="1"/>
            <a:r>
              <a:rPr lang="en-US" altLang="ko-KR" dirty="0"/>
              <a:t>Numerical measure of how </a:t>
            </a:r>
            <a:r>
              <a:rPr lang="en-US" altLang="ko-KR" b="1" dirty="0"/>
              <a:t>different</a:t>
            </a:r>
            <a:r>
              <a:rPr lang="en-US" altLang="ko-KR" dirty="0"/>
              <a:t> two data objects are</a:t>
            </a:r>
          </a:p>
          <a:p>
            <a:pPr lvl="1"/>
            <a:r>
              <a:rPr lang="en-US" altLang="ko-KR" dirty="0"/>
              <a:t>Lower when objects are more alike</a:t>
            </a:r>
          </a:p>
          <a:p>
            <a:pPr lvl="1"/>
            <a:r>
              <a:rPr lang="en-US" altLang="ko-KR" dirty="0"/>
              <a:t>Often starting from 0</a:t>
            </a:r>
          </a:p>
        </p:txBody>
      </p:sp>
      <p:sp>
        <p:nvSpPr>
          <p:cNvPr id="4" name="TextBox 3"/>
          <p:cNvSpPr txBox="1"/>
          <p:nvPr/>
        </p:nvSpPr>
        <p:spPr>
          <a:xfrm>
            <a:off x="1717986" y="5821790"/>
            <a:ext cx="8796020" cy="461665"/>
          </a:xfrm>
          <a:prstGeom prst="rect">
            <a:avLst/>
          </a:prstGeom>
          <a:noFill/>
        </p:spPr>
        <p:txBody>
          <a:bodyPr wrap="square" rtlCol="0">
            <a:spAutoFit/>
          </a:bodyPr>
          <a:lstStyle/>
          <a:p>
            <a:r>
              <a:rPr lang="en-US" altLang="ko-KR" sz="2400" dirty="0">
                <a:sym typeface="Symbol"/>
              </a:rPr>
              <a:t> </a:t>
            </a:r>
            <a:r>
              <a:rPr lang="en-US" altLang="ko-KR" sz="2400" dirty="0"/>
              <a:t>Proximity refers to a similarity or dissimilarity</a:t>
            </a:r>
            <a:endParaRPr lang="ko-KR" altLang="en-US" sz="2400" dirty="0"/>
          </a:p>
        </p:txBody>
      </p:sp>
    </p:spTree>
    <p:extLst>
      <p:ext uri="{BB962C8B-B14F-4D97-AF65-F5344CB8AC3E}">
        <p14:creationId xmlns:p14="http://schemas.microsoft.com/office/powerpoint/2010/main" val="5960355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39396" y="0"/>
            <a:ext cx="10018713" cy="1752599"/>
          </a:xfrm>
        </p:spPr>
        <p:txBody>
          <a:bodyPr>
            <a:normAutofit/>
          </a:bodyPr>
          <a:lstStyle/>
          <a:p>
            <a:r>
              <a:rPr lang="en-US" altLang="ko-KR" dirty="0"/>
              <a:t>Data Matrix and Dissimilarity Matrix</a:t>
            </a:r>
            <a:endParaRPr lang="ko-KR" altLang="en-US" dirty="0"/>
          </a:p>
        </p:txBody>
      </p:sp>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037" t="-1129"/>
            </a:stretch>
          </a:blipFill>
        </p:spPr>
        <p:txBody>
          <a:bodyPr/>
          <a:lstStyle/>
          <a:p>
            <a:r>
              <a:rPr lang="ko-KR" altLang="en-US">
                <a:noFill/>
              </a:rPr>
              <a:t> </a:t>
            </a:r>
          </a:p>
        </p:txBody>
      </p:sp>
      <p:graphicFrame>
        <p:nvGraphicFramePr>
          <p:cNvPr id="4" name="개체 3"/>
          <p:cNvGraphicFramePr>
            <a:graphicFrameLocks noChangeAspect="1"/>
          </p:cNvGraphicFramePr>
          <p:nvPr>
            <p:extLst>
              <p:ext uri="{D42A27DB-BD31-4B8C-83A1-F6EECF244321}">
                <p14:modId xmlns:p14="http://schemas.microsoft.com/office/powerpoint/2010/main" val="967077820"/>
              </p:ext>
            </p:extLst>
          </p:nvPr>
        </p:nvGraphicFramePr>
        <p:xfrm>
          <a:off x="7595029" y="1268760"/>
          <a:ext cx="4165600" cy="2058988"/>
        </p:xfrm>
        <a:graphic>
          <a:graphicData uri="http://schemas.openxmlformats.org/presentationml/2006/ole">
            <mc:AlternateContent xmlns:mc="http://schemas.openxmlformats.org/markup-compatibility/2006">
              <mc:Choice xmlns:v="urn:schemas-microsoft-com:vml" Requires="v">
                <p:oleObj spid="_x0000_s10246" name="Equation" r:id="rId4" imgW="1778000" imgH="1244600" progId="Equation.3">
                  <p:embed/>
                </p:oleObj>
              </mc:Choice>
              <mc:Fallback>
                <p:oleObj name="Equation" r:id="rId4" imgW="1778000" imgH="1244600" progId="Equation.3">
                  <p:embed/>
                  <p:pic>
                    <p:nvPicPr>
                      <p:cNvPr id="0" name="Picture 2" descr="rI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5029" y="1268760"/>
                        <a:ext cx="4165600" cy="205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개체 4"/>
          <p:cNvGraphicFramePr>
            <a:graphicFrameLocks noChangeAspect="1"/>
          </p:cNvGraphicFramePr>
          <p:nvPr>
            <p:extLst>
              <p:ext uri="{D42A27DB-BD31-4B8C-83A1-F6EECF244321}">
                <p14:modId xmlns:p14="http://schemas.microsoft.com/office/powerpoint/2010/main" val="4058156531"/>
              </p:ext>
            </p:extLst>
          </p:nvPr>
        </p:nvGraphicFramePr>
        <p:xfrm>
          <a:off x="7248128" y="3789040"/>
          <a:ext cx="4572000" cy="1970088"/>
        </p:xfrm>
        <a:graphic>
          <a:graphicData uri="http://schemas.openxmlformats.org/presentationml/2006/ole">
            <mc:AlternateContent xmlns:mc="http://schemas.openxmlformats.org/markup-compatibility/2006">
              <mc:Choice xmlns:v="urn:schemas-microsoft-com:vml" Requires="v">
                <p:oleObj spid="_x0000_s10247" name="Equation" r:id="rId6" imgW="1828800" imgH="1143000" progId="Equation.3">
                  <p:embed/>
                </p:oleObj>
              </mc:Choice>
              <mc:Fallback>
                <p:oleObj name="Equation" r:id="rId6" imgW="1828800" imgH="1143000" progId="Equation.3">
                  <p:embed/>
                  <p:pic>
                    <p:nvPicPr>
                      <p:cNvPr id="0" name="Picture 3" descr="rId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8128" y="3789040"/>
                        <a:ext cx="4572000" cy="1970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직선 화살표 연결선 6"/>
          <p:cNvCxnSpPr/>
          <p:nvPr/>
        </p:nvCxnSpPr>
        <p:spPr>
          <a:xfrm>
            <a:off x="6096000" y="2924944"/>
            <a:ext cx="1152128" cy="18491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400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a:xfrm>
            <a:off x="1605498" y="-19288"/>
            <a:ext cx="10018713" cy="1752599"/>
          </a:xfrm>
        </p:spPr>
        <p:txBody>
          <a:bodyPr/>
          <a:lstStyle/>
          <a:p>
            <a:r>
              <a:rPr lang="en-US" altLang="ko-KR" dirty="0"/>
              <a:t>Lee vs. </a:t>
            </a:r>
            <a:r>
              <a:rPr lang="en-US" altLang="ko-KR" dirty="0" err="1"/>
              <a:t>AlphaGo</a:t>
            </a:r>
            <a:endParaRPr lang="ko-KR" altLang="en-US" dirty="0"/>
          </a:p>
        </p:txBody>
      </p:sp>
      <p:pic>
        <p:nvPicPr>
          <p:cNvPr id="7" name="그림 6"/>
          <p:cNvPicPr>
            <a:picLocks noChangeAspect="1"/>
          </p:cNvPicPr>
          <p:nvPr/>
        </p:nvPicPr>
        <p:blipFill>
          <a:blip r:embed="rId2"/>
          <a:stretch>
            <a:fillRect/>
          </a:stretch>
        </p:blipFill>
        <p:spPr>
          <a:xfrm>
            <a:off x="1673363" y="1438603"/>
            <a:ext cx="9902891" cy="4429900"/>
          </a:xfrm>
          <a:prstGeom prst="rect">
            <a:avLst/>
          </a:prstGeom>
        </p:spPr>
      </p:pic>
    </p:spTree>
    <p:extLst>
      <p:ext uri="{BB962C8B-B14F-4D97-AF65-F5344CB8AC3E}">
        <p14:creationId xmlns:p14="http://schemas.microsoft.com/office/powerpoint/2010/main" val="3702212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72446" y="0"/>
            <a:ext cx="10018713" cy="1752599"/>
          </a:xfrm>
        </p:spPr>
        <p:txBody>
          <a:bodyPr>
            <a:normAutofit/>
          </a:bodyPr>
          <a:lstStyle/>
          <a:p>
            <a:r>
              <a:rPr lang="en-US" altLang="ko-KR" dirty="0"/>
              <a:t>Standardizing Numeric Data</a:t>
            </a:r>
            <a:endParaRPr lang="ko-KR" altLang="en-US" dirty="0"/>
          </a:p>
        </p:txBody>
      </p:sp>
      <p:sp>
        <p:nvSpPr>
          <p:cNvPr id="3" name="내용 개체 틀 2"/>
          <p:cNvSpPr>
            <a:spLocks noGrp="1"/>
          </p:cNvSpPr>
          <p:nvPr>
            <p:ph idx="1"/>
          </p:nvPr>
        </p:nvSpPr>
        <p:spPr>
          <a:xfrm>
            <a:off x="1737701" y="1663547"/>
            <a:ext cx="10018713" cy="4847422"/>
          </a:xfrm>
        </p:spPr>
        <p:txBody>
          <a:bodyPr>
            <a:normAutofit/>
          </a:bodyPr>
          <a:lstStyle/>
          <a:p>
            <a:r>
              <a:rPr lang="en-US" altLang="ko-KR" dirty="0"/>
              <a:t>The measurement unit used can affect data analysis due to varying sizes of the differences</a:t>
            </a:r>
          </a:p>
          <a:p>
            <a:pPr lvl="1"/>
            <a:r>
              <a:rPr lang="en-US" altLang="ko-KR" dirty="0"/>
              <a:t>e.g., weight in pounds and kilograms</a:t>
            </a:r>
          </a:p>
          <a:p>
            <a:pPr lvl="2"/>
            <a:endParaRPr lang="en-US" altLang="ko-KR" dirty="0"/>
          </a:p>
          <a:p>
            <a:r>
              <a:rPr lang="en-US" altLang="ko-KR" dirty="0"/>
              <a:t>The data should be standardized to avoid dependency of measurement units</a:t>
            </a:r>
          </a:p>
          <a:p>
            <a:pPr lvl="1"/>
            <a:r>
              <a:rPr lang="en-US" altLang="ko-KR" dirty="0"/>
              <a:t>e.g., { 1 </a:t>
            </a:r>
            <a:r>
              <a:rPr lang="en-US" altLang="ko-KR" dirty="0" err="1"/>
              <a:t>lb</a:t>
            </a:r>
            <a:r>
              <a:rPr lang="en-US" altLang="ko-KR" dirty="0"/>
              <a:t>, 2 </a:t>
            </a:r>
            <a:r>
              <a:rPr lang="en-US" altLang="ko-KR" dirty="0" err="1"/>
              <a:t>lb</a:t>
            </a:r>
            <a:r>
              <a:rPr lang="en-US" altLang="ko-KR" dirty="0"/>
              <a:t>, 3 </a:t>
            </a:r>
            <a:r>
              <a:rPr lang="en-US" altLang="ko-KR" dirty="0" err="1"/>
              <a:t>lb</a:t>
            </a:r>
            <a:r>
              <a:rPr lang="en-US" altLang="ko-KR" dirty="0"/>
              <a:t> } vs. { 0.45 kg, 0.90 kg, 1.35 kg }</a:t>
            </a:r>
            <a:br>
              <a:rPr lang="en-US" altLang="ko-KR" dirty="0"/>
            </a:br>
            <a:r>
              <a:rPr lang="en-US" altLang="ko-KR" dirty="0"/>
              <a:t>          </a:t>
            </a:r>
            <a:r>
              <a:rPr lang="en-US" altLang="ko-KR" dirty="0">
                <a:sym typeface="Symbol"/>
              </a:rPr>
              <a:t> </a:t>
            </a:r>
            <a:r>
              <a:rPr lang="en-US" altLang="ko-KR" dirty="0"/>
              <a:t>{ -1.5, 0, 1.5 }</a:t>
            </a:r>
          </a:p>
          <a:p>
            <a:pPr lvl="2"/>
            <a:endParaRPr lang="en-US" altLang="ko-KR" dirty="0"/>
          </a:p>
          <a:p>
            <a:r>
              <a:rPr lang="en-US" altLang="ko-KR" dirty="0"/>
              <a:t>Standardization may or may not be useful in a particular application</a:t>
            </a:r>
            <a:endParaRPr lang="ko-KR" altLang="en-US" dirty="0"/>
          </a:p>
        </p:txBody>
      </p:sp>
    </p:spTree>
    <p:extLst>
      <p:ext uri="{BB962C8B-B14F-4D97-AF65-F5344CB8AC3E}">
        <p14:creationId xmlns:p14="http://schemas.microsoft.com/office/powerpoint/2010/main" val="3420007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2" y="0"/>
            <a:ext cx="10018713" cy="1752599"/>
          </a:xfrm>
        </p:spPr>
        <p:txBody>
          <a:bodyPr>
            <a:normAutofit/>
          </a:bodyPr>
          <a:lstStyle/>
          <a:p>
            <a:r>
              <a:rPr lang="en-US" altLang="ko-KR" dirty="0"/>
              <a:t>Z-score</a:t>
            </a:r>
            <a:endParaRPr lang="ko-KR" altLang="en-US" dirty="0"/>
          </a:p>
        </p:txBody>
      </p:sp>
      <p:sp>
        <p:nvSpPr>
          <p:cNvPr id="3" name="내용 개체 틀 2"/>
          <p:cNvSpPr>
            <a:spLocks noGrp="1"/>
          </p:cNvSpPr>
          <p:nvPr>
            <p:ph idx="1"/>
          </p:nvPr>
        </p:nvSpPr>
        <p:spPr>
          <a:xfrm>
            <a:off x="1440243" y="1411077"/>
            <a:ext cx="10018713" cy="3124201"/>
          </a:xfrm>
        </p:spPr>
        <p:txBody>
          <a:bodyPr/>
          <a:lstStyle/>
          <a:p>
            <a:r>
              <a:rPr lang="en-US" altLang="ko-KR" dirty="0"/>
              <a:t> A standard score indicates how many standard deviations a datum is above or below the mean</a:t>
            </a:r>
          </a:p>
          <a:p>
            <a:pPr lvl="2"/>
            <a:endParaRPr lang="en-US" altLang="ko-KR" i="1" dirty="0"/>
          </a:p>
          <a:p>
            <a:pPr lvl="2"/>
            <a:endParaRPr lang="en-US" altLang="ko-KR" i="1" dirty="0"/>
          </a:p>
          <a:p>
            <a:pPr lvl="1"/>
            <a:r>
              <a:rPr lang="en-US" altLang="ko-KR" i="1" dirty="0"/>
              <a:t>x</a:t>
            </a:r>
            <a:r>
              <a:rPr lang="en-US" altLang="ko-KR" dirty="0"/>
              <a:t>: raw score to be standardized, μ: mean of the population, σ: standard deviation</a:t>
            </a:r>
          </a:p>
          <a:p>
            <a:r>
              <a:rPr lang="en-US" altLang="ko-KR" dirty="0"/>
              <a:t>An alternative way</a:t>
            </a:r>
            <a:endParaRPr lang="ko-KR" altLang="en-US" dirty="0"/>
          </a:p>
        </p:txBody>
      </p:sp>
      <p:graphicFrame>
        <p:nvGraphicFramePr>
          <p:cNvPr id="4" name="개체 3"/>
          <p:cNvGraphicFramePr>
            <a:graphicFrameLocks noChangeAspect="1"/>
          </p:cNvGraphicFramePr>
          <p:nvPr>
            <p:extLst>
              <p:ext uri="{D42A27DB-BD31-4B8C-83A1-F6EECF244321}">
                <p14:modId xmlns:p14="http://schemas.microsoft.com/office/powerpoint/2010/main" val="826254415"/>
              </p:ext>
            </p:extLst>
          </p:nvPr>
        </p:nvGraphicFramePr>
        <p:xfrm>
          <a:off x="4509477" y="2541278"/>
          <a:ext cx="1879600" cy="601663"/>
        </p:xfrm>
        <a:graphic>
          <a:graphicData uri="http://schemas.openxmlformats.org/presentationml/2006/ole">
            <mc:AlternateContent xmlns:mc="http://schemas.openxmlformats.org/markup-compatibility/2006">
              <mc:Choice xmlns:v="urn:schemas-microsoft-com:vml" Requires="v">
                <p:oleObj spid="_x0000_s11274" name="Equation" r:id="rId3" imgW="952087" imgH="406224" progId="Equation.3">
                  <p:embed/>
                </p:oleObj>
              </mc:Choice>
              <mc:Fallback>
                <p:oleObj name="Equation" r:id="rId3" imgW="952087" imgH="406224" progId="Equation.3">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477" y="2541278"/>
                        <a:ext cx="1879600"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개체 8"/>
          <p:cNvGraphicFramePr>
            <a:graphicFrameLocks noChangeAspect="1"/>
          </p:cNvGraphicFramePr>
          <p:nvPr>
            <p:extLst>
              <p:ext uri="{D42A27DB-BD31-4B8C-83A1-F6EECF244321}">
                <p14:modId xmlns:p14="http://schemas.microsoft.com/office/powerpoint/2010/main" val="3277468535"/>
              </p:ext>
            </p:extLst>
          </p:nvPr>
        </p:nvGraphicFramePr>
        <p:xfrm>
          <a:off x="2831637" y="4618495"/>
          <a:ext cx="7112000" cy="496888"/>
        </p:xfrm>
        <a:graphic>
          <a:graphicData uri="http://schemas.openxmlformats.org/presentationml/2006/ole">
            <mc:AlternateContent xmlns:mc="http://schemas.openxmlformats.org/markup-compatibility/2006">
              <mc:Choice xmlns:v="urn:schemas-microsoft-com:vml" Requires="v">
                <p:oleObj spid="_x0000_s11275" name="Equation" r:id="rId5" imgW="4343400" imgH="406400" progId="Equation.3">
                  <p:embed/>
                </p:oleObj>
              </mc:Choice>
              <mc:Fallback>
                <p:oleObj name="Equation" r:id="rId5" imgW="4343400" imgH="406400" progId="Equation.3">
                  <p:embed/>
                  <p:pic>
                    <p:nvPicPr>
                      <p:cNvPr id="0" name="Picture 3" descr="rI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1637" y="4618495"/>
                        <a:ext cx="7112000" cy="496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개체 9"/>
          <p:cNvGraphicFramePr>
            <a:graphicFrameLocks noChangeAspect="1"/>
          </p:cNvGraphicFramePr>
          <p:nvPr>
            <p:extLst>
              <p:ext uri="{D42A27DB-BD31-4B8C-83A1-F6EECF244321}">
                <p14:modId xmlns:p14="http://schemas.microsoft.com/office/powerpoint/2010/main" val="1975636117"/>
              </p:ext>
            </p:extLst>
          </p:nvPr>
        </p:nvGraphicFramePr>
        <p:xfrm>
          <a:off x="5121109" y="5122551"/>
          <a:ext cx="3759200" cy="495300"/>
        </p:xfrm>
        <a:graphic>
          <a:graphicData uri="http://schemas.openxmlformats.org/presentationml/2006/ole">
            <mc:AlternateContent xmlns:mc="http://schemas.openxmlformats.org/markup-compatibility/2006">
              <mc:Choice xmlns:v="urn:schemas-microsoft-com:vml" Requires="v">
                <p:oleObj spid="_x0000_s11276" name="Equation" r:id="rId7" imgW="2374900" imgH="419100" progId="Equation.3">
                  <p:embed/>
                </p:oleObj>
              </mc:Choice>
              <mc:Fallback>
                <p:oleObj name="Equation" r:id="rId7" imgW="2374900" imgH="419100" progId="Equation.3">
                  <p:embed/>
                  <p:pic>
                    <p:nvPicPr>
                      <p:cNvPr id="0" name="Picture 4" descr="rId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1109" y="5122551"/>
                        <a:ext cx="37592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개체 10"/>
          <p:cNvGraphicFramePr>
            <a:graphicFrameLocks noChangeAspect="1"/>
          </p:cNvGraphicFramePr>
          <p:nvPr>
            <p:extLst>
              <p:ext uri="{D42A27DB-BD31-4B8C-83A1-F6EECF244321}">
                <p14:modId xmlns:p14="http://schemas.microsoft.com/office/powerpoint/2010/main" val="2274188494"/>
              </p:ext>
            </p:extLst>
          </p:nvPr>
        </p:nvGraphicFramePr>
        <p:xfrm>
          <a:off x="4612117" y="5573218"/>
          <a:ext cx="2540000" cy="892175"/>
        </p:xfrm>
        <a:graphic>
          <a:graphicData uri="http://schemas.openxmlformats.org/presentationml/2006/ole">
            <mc:AlternateContent xmlns:mc="http://schemas.openxmlformats.org/markup-compatibility/2006">
              <mc:Choice xmlns:v="urn:schemas-microsoft-com:vml" Requires="v">
                <p:oleObj spid="_x0000_s11277" name="Equation" r:id="rId9" imgW="1409088" imgH="660113" progId="Equation.3">
                  <p:embed/>
                </p:oleObj>
              </mc:Choice>
              <mc:Fallback>
                <p:oleObj name="Equation" r:id="rId9" imgW="1409088" imgH="660113" progId="Equation.3">
                  <p:embed/>
                  <p:pic>
                    <p:nvPicPr>
                      <p:cNvPr id="0" name="Picture 5" descr="rId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2117" y="5573218"/>
                        <a:ext cx="2540000"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3488929" y="5122552"/>
            <a:ext cx="1533961" cy="461665"/>
          </a:xfrm>
          <a:prstGeom prst="rect">
            <a:avLst/>
          </a:prstGeom>
          <a:noFill/>
        </p:spPr>
        <p:txBody>
          <a:bodyPr wrap="square" rtlCol="0">
            <a:spAutoFit/>
          </a:bodyPr>
          <a:lstStyle/>
          <a:p>
            <a:r>
              <a:rPr lang="en-US" altLang="ko-KR" sz="2400" dirty="0">
                <a:latin typeface="Times New Roman" pitchFamily="18" charset="0"/>
                <a:cs typeface="Times New Roman" pitchFamily="18" charset="0"/>
              </a:rPr>
              <a:t>where</a:t>
            </a:r>
            <a:endParaRPr lang="ko-KR" altLang="en-US" sz="2400" dirty="0">
              <a:latin typeface="Times New Roman" pitchFamily="18" charset="0"/>
              <a:cs typeface="Times New Roman" pitchFamily="18" charset="0"/>
            </a:endParaRPr>
          </a:p>
        </p:txBody>
      </p:sp>
      <p:sp>
        <p:nvSpPr>
          <p:cNvPr id="5" name="TextBox 4"/>
          <p:cNvSpPr txBox="1"/>
          <p:nvPr/>
        </p:nvSpPr>
        <p:spPr>
          <a:xfrm>
            <a:off x="5022889" y="4321171"/>
            <a:ext cx="4128459" cy="369332"/>
          </a:xfrm>
          <a:prstGeom prst="rect">
            <a:avLst/>
          </a:prstGeom>
          <a:noFill/>
        </p:spPr>
        <p:txBody>
          <a:bodyPr wrap="square" rtlCol="0">
            <a:spAutoFit/>
          </a:bodyPr>
          <a:lstStyle/>
          <a:p>
            <a:r>
              <a:rPr lang="en-US" altLang="ko-KR" dirty="0">
                <a:solidFill>
                  <a:srgbClr val="FF0000"/>
                </a:solidFill>
              </a:rPr>
              <a:t>Mean absolute deviation</a:t>
            </a:r>
            <a:endParaRPr lang="ko-KR" altLang="en-US" dirty="0">
              <a:solidFill>
                <a:srgbClr val="FF0000"/>
              </a:solidFill>
            </a:endParaRPr>
          </a:p>
        </p:txBody>
      </p:sp>
      <p:cxnSp>
        <p:nvCxnSpPr>
          <p:cNvPr id="7" name="직선 화살표 연결선 6"/>
          <p:cNvCxnSpPr/>
          <p:nvPr/>
        </p:nvCxnSpPr>
        <p:spPr>
          <a:xfrm flipH="1">
            <a:off x="3023659" y="4530809"/>
            <a:ext cx="1999231" cy="1596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919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2" y="0"/>
            <a:ext cx="10018713" cy="1752599"/>
          </a:xfrm>
        </p:spPr>
        <p:txBody>
          <a:bodyPr>
            <a:normAutofit/>
          </a:bodyPr>
          <a:lstStyle/>
          <a:p>
            <a:r>
              <a:rPr lang="en-US" altLang="ko-KR" dirty="0"/>
              <a:t>Dissimilarity between Nominal Attributes</a:t>
            </a:r>
            <a:endParaRPr lang="ko-KR" altLang="en-US" dirty="0"/>
          </a:p>
        </p:txBody>
      </p:sp>
      <p:sp>
        <p:nvSpPr>
          <p:cNvPr id="3" name="내용 개체 틀 2"/>
          <p:cNvSpPr>
            <a:spLocks noGrp="1"/>
          </p:cNvSpPr>
          <p:nvPr>
            <p:ph idx="1"/>
          </p:nvPr>
        </p:nvSpPr>
        <p:spPr>
          <a:xfrm>
            <a:off x="1572446" y="1752599"/>
            <a:ext cx="10018713" cy="4295661"/>
          </a:xfrm>
        </p:spPr>
        <p:txBody>
          <a:bodyPr>
            <a:normAutofit/>
          </a:bodyPr>
          <a:lstStyle/>
          <a:p>
            <a:r>
              <a:rPr lang="en-US" altLang="ko-KR" dirty="0"/>
              <a:t>The dissimilarity between two objects </a:t>
            </a:r>
            <a:r>
              <a:rPr lang="en-US" altLang="ko-KR" i="1" dirty="0"/>
              <a:t>i</a:t>
            </a:r>
            <a:r>
              <a:rPr lang="en-US" altLang="ko-KR" dirty="0"/>
              <a:t> and </a:t>
            </a:r>
            <a:r>
              <a:rPr lang="en-US" altLang="ko-KR" i="1" dirty="0"/>
              <a:t>j</a:t>
            </a:r>
            <a:r>
              <a:rPr lang="en-US" altLang="ko-KR" dirty="0"/>
              <a:t> can be computed based on the ratio of mismatches</a:t>
            </a:r>
          </a:p>
          <a:p>
            <a:pPr lvl="1"/>
            <a:endParaRPr lang="en-US" altLang="ko-KR" dirty="0"/>
          </a:p>
          <a:p>
            <a:pPr lvl="1"/>
            <a:endParaRPr lang="en-US" altLang="ko-KR" dirty="0"/>
          </a:p>
          <a:p>
            <a:pPr lvl="1"/>
            <a:r>
              <a:rPr lang="en-US" altLang="ko-KR" i="1" dirty="0"/>
              <a:t>m</a:t>
            </a:r>
            <a:r>
              <a:rPr lang="en-US" altLang="ko-KR" dirty="0"/>
              <a:t>: # of matches, </a:t>
            </a:r>
            <a:r>
              <a:rPr lang="en-US" altLang="ko-KR" i="1" dirty="0"/>
              <a:t>p</a:t>
            </a:r>
            <a:r>
              <a:rPr lang="en-US" altLang="ko-KR" dirty="0"/>
              <a:t>: total # of attributes</a:t>
            </a:r>
          </a:p>
          <a:p>
            <a:pPr lvl="1"/>
            <a:endParaRPr lang="en-US" altLang="ko-KR" dirty="0"/>
          </a:p>
          <a:p>
            <a:r>
              <a:rPr lang="en-US" altLang="ko-KR" dirty="0"/>
              <a:t>An alternative way</a:t>
            </a:r>
          </a:p>
          <a:p>
            <a:pPr lvl="1"/>
            <a:r>
              <a:rPr lang="en-US" altLang="ko-KR" dirty="0"/>
              <a:t>Using a large number of asymmetric binary attributes by creating a new binary attribute for each of the </a:t>
            </a:r>
            <a:r>
              <a:rPr lang="en-US" altLang="ko-KR" i="1" dirty="0"/>
              <a:t>M</a:t>
            </a:r>
            <a:r>
              <a:rPr lang="en-US" altLang="ko-KR" dirty="0"/>
              <a:t> nominal states</a:t>
            </a:r>
          </a:p>
          <a:p>
            <a:pPr lvl="1"/>
            <a:endParaRPr lang="en-US" altLang="ko-KR" dirty="0"/>
          </a:p>
          <a:p>
            <a:endParaRPr lang="ko-KR" altLang="en-US" dirty="0"/>
          </a:p>
        </p:txBody>
      </p:sp>
      <p:graphicFrame>
        <p:nvGraphicFramePr>
          <p:cNvPr id="4" name="개체 3"/>
          <p:cNvGraphicFramePr>
            <a:graphicFrameLocks noChangeAspect="1"/>
          </p:cNvGraphicFramePr>
          <p:nvPr>
            <p:extLst>
              <p:ext uri="{D42A27DB-BD31-4B8C-83A1-F6EECF244321}">
                <p14:modId xmlns:p14="http://schemas.microsoft.com/office/powerpoint/2010/main" val="4148060641"/>
              </p:ext>
            </p:extLst>
          </p:nvPr>
        </p:nvGraphicFramePr>
        <p:xfrm>
          <a:off x="4463819" y="2276872"/>
          <a:ext cx="3556000" cy="666750"/>
        </p:xfrm>
        <a:graphic>
          <a:graphicData uri="http://schemas.openxmlformats.org/presentationml/2006/ole">
            <mc:AlternateContent xmlns:mc="http://schemas.openxmlformats.org/markup-compatibility/2006">
              <mc:Choice xmlns:v="urn:schemas-microsoft-com:vml" Requires="v">
                <p:oleObj spid="_x0000_s12292" name="Equation" r:id="rId3" imgW="1384300" imgH="469900" progId="Equation.3">
                  <p:embed/>
                </p:oleObj>
              </mc:Choice>
              <mc:Fallback>
                <p:oleObj name="Equation" r:id="rId3" imgW="1384300" imgH="469900" progId="Equation.3">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819" y="2276872"/>
                        <a:ext cx="3556000"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31308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72446" y="0"/>
            <a:ext cx="10018713" cy="1752599"/>
          </a:xfrm>
        </p:spPr>
        <p:txBody>
          <a:bodyPr>
            <a:normAutofit/>
          </a:bodyPr>
          <a:lstStyle/>
          <a:p>
            <a:r>
              <a:rPr lang="en-US" altLang="ko-KR" dirty="0"/>
              <a:t>Dissimilarity between Binary Attributes (1/2)</a:t>
            </a:r>
            <a:endParaRPr lang="ko-KR" altLang="en-US" dirty="0"/>
          </a:p>
        </p:txBody>
      </p:sp>
      <p:sp>
        <p:nvSpPr>
          <p:cNvPr id="3" name="내용 개체 틀 2"/>
          <p:cNvSpPr>
            <a:spLocks noGrp="1"/>
          </p:cNvSpPr>
          <p:nvPr>
            <p:ph idx="1"/>
          </p:nvPr>
        </p:nvSpPr>
        <p:spPr>
          <a:xfrm>
            <a:off x="874004" y="2017914"/>
            <a:ext cx="5438661" cy="4768480"/>
          </a:xfrm>
        </p:spPr>
        <p:txBody>
          <a:bodyPr>
            <a:normAutofit/>
          </a:bodyPr>
          <a:lstStyle/>
          <a:p>
            <a:r>
              <a:rPr lang="en-US" altLang="ko-KR" sz="2400" dirty="0"/>
              <a:t>A contingency table for binary data</a:t>
            </a:r>
          </a:p>
          <a:p>
            <a:endParaRPr lang="en-US" altLang="ko-KR" sz="2400" dirty="0"/>
          </a:p>
          <a:p>
            <a:r>
              <a:rPr lang="en-US" altLang="ko-KR" sz="2400" dirty="0"/>
              <a:t>Distance measure for symmetric binary variables </a:t>
            </a:r>
          </a:p>
          <a:p>
            <a:r>
              <a:rPr lang="en-US" altLang="ko-KR" sz="2400" dirty="0"/>
              <a:t>Distance measure for asymmetric binary variables </a:t>
            </a:r>
          </a:p>
          <a:p>
            <a:r>
              <a:rPr lang="en-US" altLang="ko-KR" sz="2400" dirty="0" err="1"/>
              <a:t>Jaccard</a:t>
            </a:r>
            <a:r>
              <a:rPr lang="en-US" altLang="ko-KR" sz="2400" dirty="0"/>
              <a:t> coefficient (</a:t>
            </a:r>
            <a:r>
              <a:rPr lang="en-US" altLang="ko-KR" sz="2400" b="1" dirty="0">
                <a:solidFill>
                  <a:srgbClr val="FF0000"/>
                </a:solidFill>
              </a:rPr>
              <a:t>similarity</a:t>
            </a:r>
            <a:r>
              <a:rPr lang="en-US" altLang="ko-KR" sz="2400" dirty="0">
                <a:solidFill>
                  <a:srgbClr val="FF0000"/>
                </a:solidFill>
              </a:rPr>
              <a:t> </a:t>
            </a:r>
            <a:r>
              <a:rPr lang="en-US" altLang="ko-KR" sz="2400" dirty="0"/>
              <a:t>measure for </a:t>
            </a:r>
            <a:r>
              <a:rPr lang="en-US" altLang="ko-KR" sz="2400" b="1" dirty="0"/>
              <a:t>asymmetric</a:t>
            </a:r>
            <a:r>
              <a:rPr lang="en-US" altLang="ko-KR" sz="2400" dirty="0"/>
              <a:t> binary variables) </a:t>
            </a:r>
          </a:p>
          <a:p>
            <a:endParaRPr lang="ko-KR" altLang="en-US" dirty="0"/>
          </a:p>
        </p:txBody>
      </p:sp>
      <p:pic>
        <p:nvPicPr>
          <p:cNvPr id="4" name="Picture 18" descr="eqjac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170" y="5092227"/>
            <a:ext cx="57912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0" descr="eqbinarysy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170" y="3241723"/>
            <a:ext cx="45720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1" descr="eqbinaryasy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2570" y="4232323"/>
            <a:ext cx="39624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6" descr="eqcontingency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3778" y="2003472"/>
            <a:ext cx="5555192"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7"/>
          <p:cNvSpPr txBox="1">
            <a:spLocks noChangeArrowheads="1"/>
          </p:cNvSpPr>
          <p:nvPr/>
        </p:nvSpPr>
        <p:spPr bwMode="auto">
          <a:xfrm>
            <a:off x="5689439" y="2417810"/>
            <a:ext cx="9252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ko-KR" sz="1800" dirty="0">
                <a:latin typeface="+mn-lt"/>
                <a:ea typeface="굴림" charset="-127"/>
              </a:rPr>
              <a:t>Object </a:t>
            </a:r>
            <a:r>
              <a:rPr lang="en-US" altLang="ko-KR" sz="1800" i="1" dirty="0">
                <a:latin typeface="+mn-lt"/>
                <a:ea typeface="굴림" charset="-127"/>
              </a:rPr>
              <a:t>i</a:t>
            </a:r>
            <a:endParaRPr lang="en-US" altLang="ko-KR" sz="1800" dirty="0">
              <a:latin typeface="+mn-lt"/>
              <a:ea typeface="굴림" charset="-127"/>
            </a:endParaRPr>
          </a:p>
        </p:txBody>
      </p:sp>
      <p:sp>
        <p:nvSpPr>
          <p:cNvPr id="9" name="Text Box 38"/>
          <p:cNvSpPr txBox="1">
            <a:spLocks noChangeArrowheads="1"/>
          </p:cNvSpPr>
          <p:nvPr/>
        </p:nvSpPr>
        <p:spPr bwMode="auto">
          <a:xfrm>
            <a:off x="9050971" y="1655810"/>
            <a:ext cx="9268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ko-KR" sz="1800">
                <a:latin typeface="+mn-lt"/>
                <a:ea typeface="굴림" charset="-127"/>
              </a:rPr>
              <a:t>Object </a:t>
            </a:r>
            <a:r>
              <a:rPr lang="en-US" altLang="ko-KR" sz="1800" i="1">
                <a:latin typeface="+mn-lt"/>
                <a:ea typeface="굴림" charset="-127"/>
              </a:rPr>
              <a:t>j</a:t>
            </a:r>
            <a:endParaRPr lang="en-US" altLang="ko-KR" sz="1800">
              <a:latin typeface="+mn-lt"/>
              <a:ea typeface="굴림" charset="-127"/>
            </a:endParaRPr>
          </a:p>
        </p:txBody>
      </p:sp>
    </p:spTree>
    <p:extLst>
      <p:ext uri="{BB962C8B-B14F-4D97-AF65-F5344CB8AC3E}">
        <p14:creationId xmlns:p14="http://schemas.microsoft.com/office/powerpoint/2010/main" val="1995096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50413" y="0"/>
            <a:ext cx="10018713" cy="1752599"/>
          </a:xfrm>
        </p:spPr>
        <p:txBody>
          <a:bodyPr>
            <a:normAutofit/>
          </a:bodyPr>
          <a:lstStyle/>
          <a:p>
            <a:r>
              <a:rPr lang="en-US" altLang="ko-KR" dirty="0"/>
              <a:t>Dissimilarity between Binary Attributes (2/2)</a:t>
            </a:r>
            <a:endParaRPr lang="ko-KR" altLang="en-US" dirty="0"/>
          </a:p>
        </p:txBody>
      </p:sp>
      <p:sp>
        <p:nvSpPr>
          <p:cNvPr id="3" name="내용 개체 틀 2"/>
          <p:cNvSpPr>
            <a:spLocks noGrp="1"/>
          </p:cNvSpPr>
          <p:nvPr>
            <p:ph idx="1"/>
          </p:nvPr>
        </p:nvSpPr>
        <p:spPr>
          <a:xfrm>
            <a:off x="1473293" y="1256839"/>
            <a:ext cx="10018713" cy="3469396"/>
          </a:xfrm>
        </p:spPr>
        <p:txBody>
          <a:bodyPr>
            <a:normAutofit lnSpcReduction="10000"/>
          </a:bodyPr>
          <a:lstStyle/>
          <a:p>
            <a:r>
              <a:rPr lang="en-US" altLang="ko-KR" sz="2400" dirty="0"/>
              <a:t>An example</a:t>
            </a:r>
          </a:p>
          <a:p>
            <a:endParaRPr lang="en-US" altLang="ko-KR" sz="2400" dirty="0"/>
          </a:p>
          <a:p>
            <a:endParaRPr lang="en-US" altLang="ko-KR" sz="2400" dirty="0"/>
          </a:p>
          <a:p>
            <a:pPr lvl="2"/>
            <a:endParaRPr lang="en-US" altLang="ko-KR" sz="1600" dirty="0"/>
          </a:p>
          <a:p>
            <a:pPr lvl="2"/>
            <a:endParaRPr lang="en-US" altLang="ko-KR" sz="1600" dirty="0"/>
          </a:p>
          <a:p>
            <a:pPr lvl="1"/>
            <a:r>
              <a:rPr lang="en-US" altLang="ko-KR" sz="2000" dirty="0"/>
              <a:t>Gender is a symmetric attribute</a:t>
            </a:r>
          </a:p>
          <a:p>
            <a:pPr lvl="1"/>
            <a:r>
              <a:rPr lang="en-US" altLang="ko-KR" sz="2000" dirty="0"/>
              <a:t>The remaining attributes are asymmetric binary</a:t>
            </a:r>
          </a:p>
          <a:p>
            <a:pPr lvl="1"/>
            <a:r>
              <a:rPr lang="en-US" altLang="ko-KR" sz="2000" dirty="0"/>
              <a:t>Let the values Y and P be 1, and the value N 0</a:t>
            </a:r>
          </a:p>
          <a:p>
            <a:pPr lvl="1"/>
            <a:endParaRPr lang="ko-KR" altLang="en-US" dirty="0"/>
          </a:p>
        </p:txBody>
      </p:sp>
      <p:graphicFrame>
        <p:nvGraphicFramePr>
          <p:cNvPr id="4" name="개체 3"/>
          <p:cNvGraphicFramePr>
            <a:graphicFrameLocks noChangeAspect="1"/>
          </p:cNvGraphicFramePr>
          <p:nvPr>
            <p:extLst>
              <p:ext uri="{D42A27DB-BD31-4B8C-83A1-F6EECF244321}">
                <p14:modId xmlns:p14="http://schemas.microsoft.com/office/powerpoint/2010/main" val="1999419667"/>
              </p:ext>
            </p:extLst>
          </p:nvPr>
        </p:nvGraphicFramePr>
        <p:xfrm>
          <a:off x="1600799" y="1707385"/>
          <a:ext cx="9167285" cy="1481136"/>
        </p:xfrm>
        <a:graphic>
          <a:graphicData uri="http://schemas.openxmlformats.org/presentationml/2006/ole">
            <mc:AlternateContent xmlns:mc="http://schemas.openxmlformats.org/markup-compatibility/2006">
              <mc:Choice xmlns:v="urn:schemas-microsoft-com:vml" Requires="v">
                <p:oleObj spid="_x0000_s13316" name="Document" r:id="rId3" imgW="6808080" imgH="1473210" progId="">
                  <p:embed/>
                </p:oleObj>
              </mc:Choice>
              <mc:Fallback>
                <p:oleObj name="Document" r:id="rId3" imgW="6808080" imgH="1473210" progId="">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799" y="1707385"/>
                        <a:ext cx="9167285" cy="1481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a:spLocks noRot="1" noChangeAspect="1" noMove="1" noResize="1" noEditPoints="1" noAdjustHandles="1" noChangeArrowheads="1" noChangeShapeType="1" noTextEdit="1"/>
          </p:cNvSpPr>
          <p:nvPr/>
        </p:nvSpPr>
        <p:spPr>
          <a:xfrm>
            <a:off x="3410824" y="4365104"/>
            <a:ext cx="4853808" cy="617348"/>
          </a:xfrm>
          <a:prstGeom prst="rect">
            <a:avLst/>
          </a:prstGeom>
          <a:blipFill rotWithShape="1">
            <a:blip r:embed="rId5"/>
            <a:stretch>
              <a:fillRect/>
            </a:stretch>
          </a:blipFill>
        </p:spPr>
        <p:txBody>
          <a:bodyPr/>
          <a:lstStyle/>
          <a:p>
            <a:r>
              <a:rPr lang="ko-KR" altLang="en-US">
                <a:noFill/>
              </a:rPr>
              <a:t> </a:t>
            </a:r>
          </a:p>
        </p:txBody>
      </p:sp>
      <p:sp>
        <p:nvSpPr>
          <p:cNvPr id="7" name="TextBox 6"/>
          <p:cNvSpPr txBox="1">
            <a:spLocks noRot="1" noChangeAspect="1" noMove="1" noResize="1" noEditPoints="1" noAdjustHandles="1" noChangeArrowheads="1" noChangeShapeType="1" noTextEdit="1"/>
          </p:cNvSpPr>
          <p:nvPr/>
        </p:nvSpPr>
        <p:spPr>
          <a:xfrm>
            <a:off x="3410825" y="4982452"/>
            <a:ext cx="4573817" cy="617348"/>
          </a:xfrm>
          <a:prstGeom prst="rect">
            <a:avLst/>
          </a:prstGeom>
          <a:blipFill rotWithShape="1">
            <a:blip r:embed="rId6"/>
            <a:stretch>
              <a:fillRect/>
            </a:stretch>
          </a:blipFill>
        </p:spPr>
        <p:txBody>
          <a:bodyPr/>
          <a:lstStyle/>
          <a:p>
            <a:r>
              <a:rPr lang="ko-KR" altLang="en-US">
                <a:noFill/>
              </a:rPr>
              <a:t> </a:t>
            </a:r>
          </a:p>
        </p:txBody>
      </p:sp>
      <p:sp>
        <p:nvSpPr>
          <p:cNvPr id="8" name="TextBox 7"/>
          <p:cNvSpPr txBox="1">
            <a:spLocks noRot="1" noChangeAspect="1" noMove="1" noResize="1" noEditPoints="1" noAdjustHandles="1" noChangeArrowheads="1" noChangeShapeType="1" noTextEdit="1"/>
          </p:cNvSpPr>
          <p:nvPr/>
        </p:nvSpPr>
        <p:spPr>
          <a:xfrm>
            <a:off x="3410825" y="5599800"/>
            <a:ext cx="4726167" cy="617348"/>
          </a:xfrm>
          <a:prstGeom prst="rect">
            <a:avLst/>
          </a:prstGeom>
          <a:blipFill rotWithShape="1">
            <a:blip r:embed="rId7"/>
            <a:stretch>
              <a:fillRect/>
            </a:stretch>
          </a:blipFill>
        </p:spPr>
        <p:txBody>
          <a:bodyPr/>
          <a:lstStyle/>
          <a:p>
            <a:r>
              <a:rPr lang="ko-KR" altLang="en-US">
                <a:noFill/>
              </a:rPr>
              <a:t> </a:t>
            </a:r>
          </a:p>
        </p:txBody>
      </p:sp>
    </p:spTree>
    <p:extLst>
      <p:ext uri="{BB962C8B-B14F-4D97-AF65-F5344CB8AC3E}">
        <p14:creationId xmlns:p14="http://schemas.microsoft.com/office/powerpoint/2010/main" val="3146392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967540" y="109728"/>
            <a:ext cx="9126446" cy="1015016"/>
          </a:xfrm>
        </p:spPr>
        <p:txBody>
          <a:bodyPr>
            <a:normAutofit fontScale="90000"/>
          </a:bodyPr>
          <a:lstStyle/>
          <a:p>
            <a:r>
              <a:rPr lang="en-US" altLang="ko-KR" dirty="0"/>
              <a:t>Distance on Numeric Attributes: </a:t>
            </a:r>
            <a:r>
              <a:rPr lang="en-US" altLang="ko-KR" dirty="0" err="1">
                <a:ea typeface="굴림" pitchFamily="50" charset="-127"/>
              </a:rPr>
              <a:t>Minkowski</a:t>
            </a:r>
            <a:r>
              <a:rPr lang="en-US" altLang="ko-KR" dirty="0">
                <a:ea typeface="굴림" pitchFamily="50" charset="-127"/>
              </a:rPr>
              <a:t> Distance</a:t>
            </a:r>
            <a:endParaRPr lang="ko-KR" altLang="en-US" dirty="0"/>
          </a:p>
        </p:txBody>
      </p:sp>
      <p:sp>
        <p:nvSpPr>
          <p:cNvPr id="3" name="내용 개체 틀 2"/>
          <p:cNvSpPr>
            <a:spLocks noGrp="1"/>
          </p:cNvSpPr>
          <p:nvPr>
            <p:ph idx="1"/>
          </p:nvPr>
        </p:nvSpPr>
        <p:spPr>
          <a:xfrm>
            <a:off x="1440242" y="3106757"/>
            <a:ext cx="10018713" cy="1211855"/>
          </a:xfrm>
        </p:spPr>
        <p:txBody>
          <a:bodyPr>
            <a:normAutofit fontScale="25000" lnSpcReduction="20000"/>
          </a:bodyPr>
          <a:lstStyle/>
          <a:p>
            <a:endParaRPr lang="en-US" altLang="ko-KR" dirty="0"/>
          </a:p>
          <a:p>
            <a:endParaRPr lang="en-US" altLang="ko-KR" dirty="0"/>
          </a:p>
          <a:p>
            <a:pPr marL="457200" lvl="1" indent="0">
              <a:buNone/>
            </a:pPr>
            <a:r>
              <a:rPr lang="en-US" altLang="ko-KR" sz="8600" dirty="0">
                <a:ea typeface="굴림" charset="-127"/>
              </a:rPr>
              <a:t>where  </a:t>
            </a:r>
            <a:r>
              <a:rPr lang="en-US" altLang="ko-KR" sz="8600" i="1" dirty="0">
                <a:ea typeface="굴림" charset="-127"/>
              </a:rPr>
              <a:t>i</a:t>
            </a:r>
            <a:r>
              <a:rPr lang="en-US" altLang="ko-KR" sz="8600" dirty="0">
                <a:ea typeface="굴림" charset="-127"/>
              </a:rPr>
              <a:t> = (</a:t>
            </a:r>
            <a:r>
              <a:rPr lang="en-US" altLang="ko-KR" sz="8600" i="1" dirty="0">
                <a:ea typeface="굴림" charset="-127"/>
              </a:rPr>
              <a:t>x</a:t>
            </a:r>
            <a:r>
              <a:rPr lang="en-US" altLang="ko-KR" sz="8600" i="1" baseline="-25000" dirty="0">
                <a:ea typeface="굴림" charset="-127"/>
              </a:rPr>
              <a:t>i1</a:t>
            </a:r>
            <a:r>
              <a:rPr lang="en-US" altLang="ko-KR" sz="8600" dirty="0">
                <a:ea typeface="굴림" charset="-127"/>
              </a:rPr>
              <a:t>, </a:t>
            </a:r>
            <a:r>
              <a:rPr lang="en-US" altLang="ko-KR" sz="8600" i="1" dirty="0">
                <a:ea typeface="굴림" charset="-127"/>
              </a:rPr>
              <a:t>x</a:t>
            </a:r>
            <a:r>
              <a:rPr lang="en-US" altLang="ko-KR" sz="8600" i="1" baseline="-25000" dirty="0">
                <a:ea typeface="굴림" charset="-127"/>
              </a:rPr>
              <a:t>i2</a:t>
            </a:r>
            <a:r>
              <a:rPr lang="en-US" altLang="ko-KR" sz="8600" dirty="0">
                <a:ea typeface="굴림" charset="-127"/>
              </a:rPr>
              <a:t>, …, </a:t>
            </a:r>
            <a:r>
              <a:rPr lang="en-US" altLang="ko-KR" sz="8600" i="1" dirty="0" err="1">
                <a:ea typeface="굴림" charset="-127"/>
              </a:rPr>
              <a:t>x</a:t>
            </a:r>
            <a:r>
              <a:rPr lang="en-US" altLang="ko-KR" sz="8600" i="1" baseline="-25000" dirty="0" err="1">
                <a:ea typeface="굴림" charset="-127"/>
              </a:rPr>
              <a:t>ip</a:t>
            </a:r>
            <a:r>
              <a:rPr lang="en-US" altLang="ko-KR" sz="8600" dirty="0">
                <a:ea typeface="굴림" charset="-127"/>
              </a:rPr>
              <a:t>) and</a:t>
            </a:r>
            <a:r>
              <a:rPr lang="en-US" altLang="ko-KR" sz="8600" i="1" dirty="0">
                <a:ea typeface="굴림" charset="-127"/>
              </a:rPr>
              <a:t> j</a:t>
            </a:r>
            <a:r>
              <a:rPr lang="en-US" altLang="ko-KR" sz="8600" dirty="0">
                <a:ea typeface="굴림" charset="-127"/>
              </a:rPr>
              <a:t> = (</a:t>
            </a:r>
            <a:r>
              <a:rPr lang="en-US" altLang="ko-KR" sz="8600" i="1" dirty="0">
                <a:ea typeface="굴림" charset="-127"/>
              </a:rPr>
              <a:t>x</a:t>
            </a:r>
            <a:r>
              <a:rPr lang="en-US" altLang="ko-KR" sz="8600" i="1" baseline="-25000" dirty="0">
                <a:ea typeface="굴림" charset="-127"/>
              </a:rPr>
              <a:t>j1</a:t>
            </a:r>
            <a:r>
              <a:rPr lang="en-US" altLang="ko-KR" sz="8600" dirty="0">
                <a:ea typeface="굴림" charset="-127"/>
              </a:rPr>
              <a:t>, </a:t>
            </a:r>
            <a:r>
              <a:rPr lang="en-US" altLang="ko-KR" sz="8600" i="1" dirty="0">
                <a:ea typeface="굴림" charset="-127"/>
              </a:rPr>
              <a:t>x</a:t>
            </a:r>
            <a:r>
              <a:rPr lang="en-US" altLang="ko-KR" sz="8600" i="1" baseline="-25000" dirty="0">
                <a:ea typeface="굴림" charset="-127"/>
              </a:rPr>
              <a:t>j2</a:t>
            </a:r>
            <a:r>
              <a:rPr lang="en-US" altLang="ko-KR" sz="8600" dirty="0">
                <a:ea typeface="굴림" charset="-127"/>
              </a:rPr>
              <a:t>, …, </a:t>
            </a:r>
            <a:r>
              <a:rPr lang="en-US" altLang="ko-KR" sz="8600" i="1" dirty="0" err="1">
                <a:ea typeface="굴림" charset="-127"/>
              </a:rPr>
              <a:t>x</a:t>
            </a:r>
            <a:r>
              <a:rPr lang="en-US" altLang="ko-KR" sz="8600" i="1" baseline="-25000" dirty="0" err="1">
                <a:ea typeface="굴림" charset="-127"/>
              </a:rPr>
              <a:t>jp</a:t>
            </a:r>
            <a:r>
              <a:rPr lang="en-US" altLang="ko-KR" sz="8600" dirty="0">
                <a:ea typeface="굴림" charset="-127"/>
              </a:rPr>
              <a:t>) are two </a:t>
            </a:r>
            <a:r>
              <a:rPr lang="en-US" altLang="ko-KR" sz="8600" i="1" dirty="0">
                <a:ea typeface="굴림" charset="-127"/>
              </a:rPr>
              <a:t>p</a:t>
            </a:r>
            <a:r>
              <a:rPr lang="en-US" altLang="ko-KR" sz="8600" dirty="0">
                <a:ea typeface="굴림" charset="-127"/>
              </a:rPr>
              <a:t>-dimensional data objects, and </a:t>
            </a:r>
            <a:r>
              <a:rPr lang="en-US" altLang="ko-KR" sz="8600" i="1" dirty="0">
                <a:ea typeface="굴림" charset="-127"/>
              </a:rPr>
              <a:t>h</a:t>
            </a:r>
            <a:r>
              <a:rPr lang="en-US" altLang="ko-KR" sz="8600" dirty="0">
                <a:ea typeface="굴림" charset="-127"/>
              </a:rPr>
              <a:t> is the order (the distance so defined is also called L-</a:t>
            </a:r>
            <a:r>
              <a:rPr lang="en-US" altLang="ko-KR" sz="8600" i="1" dirty="0">
                <a:ea typeface="굴림" charset="-127"/>
              </a:rPr>
              <a:t>h</a:t>
            </a:r>
            <a:r>
              <a:rPr lang="en-US" altLang="ko-KR" sz="8600" dirty="0">
                <a:ea typeface="굴림" charset="-127"/>
              </a:rPr>
              <a:t> norm)</a:t>
            </a:r>
          </a:p>
          <a:p>
            <a:pPr lvl="1"/>
            <a:endParaRPr lang="ko-KR" altLang="en-US" dirty="0"/>
          </a:p>
        </p:txBody>
      </p:sp>
      <p:pic>
        <p:nvPicPr>
          <p:cNvPr id="5" name="Picture 7" descr="eqminkows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903" y="2251658"/>
            <a:ext cx="9191691"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50567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normAutofit/>
          </a:bodyPr>
          <a:lstStyle/>
          <a:p>
            <a:r>
              <a:rPr lang="en-US" altLang="ko-KR" dirty="0">
                <a:ea typeface="굴림" charset="-127"/>
              </a:rPr>
              <a:t>Special Cases of </a:t>
            </a:r>
            <a:r>
              <a:rPr lang="en-US" altLang="ko-KR" dirty="0" err="1">
                <a:ea typeface="굴림" charset="-127"/>
              </a:rPr>
              <a:t>Minkowski</a:t>
            </a:r>
            <a:r>
              <a:rPr lang="en-US" altLang="ko-KR" dirty="0">
                <a:ea typeface="굴림" charset="-127"/>
              </a:rPr>
              <a:t> Distance</a:t>
            </a:r>
            <a:endParaRPr lang="ko-KR" altLang="en-US" dirty="0"/>
          </a:p>
        </p:txBody>
      </p:sp>
      <p:sp>
        <p:nvSpPr>
          <p:cNvPr id="3" name="내용 개체 틀 2"/>
          <p:cNvSpPr>
            <a:spLocks noGrp="1"/>
          </p:cNvSpPr>
          <p:nvPr>
            <p:ph idx="1"/>
          </p:nvPr>
        </p:nvSpPr>
        <p:spPr>
          <a:xfrm>
            <a:off x="1484310" y="1311007"/>
            <a:ext cx="10018713" cy="5111827"/>
          </a:xfrm>
        </p:spPr>
        <p:txBody>
          <a:bodyPr>
            <a:normAutofit/>
          </a:bodyPr>
          <a:lstStyle/>
          <a:p>
            <a:r>
              <a:rPr lang="en-US" altLang="ko-KR" sz="2000" i="1" dirty="0">
                <a:latin typeface="Arial" charset="0"/>
                <a:ea typeface="굴림" charset="-127"/>
                <a:cs typeface="Times New Roman" pitchFamily="18" charset="0"/>
              </a:rPr>
              <a:t>h</a:t>
            </a:r>
            <a:r>
              <a:rPr lang="en-US" altLang="ko-KR" sz="2000" dirty="0">
                <a:latin typeface="Arial" charset="0"/>
                <a:ea typeface="굴림" charset="-127"/>
                <a:cs typeface="Times New Roman" pitchFamily="18" charset="0"/>
              </a:rPr>
              <a:t> = 1:  </a:t>
            </a:r>
            <a:r>
              <a:rPr lang="en-US" altLang="ko-KR" sz="2000" dirty="0">
                <a:solidFill>
                  <a:schemeClr val="accent1"/>
                </a:solidFill>
                <a:latin typeface="Arial" charset="0"/>
                <a:ea typeface="굴림" charset="-127"/>
                <a:cs typeface="Times New Roman" pitchFamily="18" charset="0"/>
              </a:rPr>
              <a:t>Manhattan </a:t>
            </a:r>
            <a:r>
              <a:rPr lang="en-US" altLang="ko-KR" sz="2000" dirty="0">
                <a:latin typeface="Arial" charset="0"/>
                <a:ea typeface="굴림" charset="-127"/>
                <a:cs typeface="Times New Roman" pitchFamily="18" charset="0"/>
              </a:rPr>
              <a:t>(city block, L</a:t>
            </a:r>
            <a:r>
              <a:rPr lang="en-US" altLang="ko-KR" sz="2000" baseline="-30000" dirty="0">
                <a:latin typeface="Arial" charset="0"/>
                <a:ea typeface="굴림" charset="-127"/>
                <a:cs typeface="Times New Roman" pitchFamily="18" charset="0"/>
              </a:rPr>
              <a:t>1</a:t>
            </a:r>
            <a:r>
              <a:rPr lang="en-US" altLang="ko-KR" sz="2000" dirty="0">
                <a:latin typeface="Arial" charset="0"/>
                <a:ea typeface="굴림" charset="-127"/>
                <a:cs typeface="Times New Roman" pitchFamily="18" charset="0"/>
              </a:rPr>
              <a:t> norm)</a:t>
            </a:r>
            <a:r>
              <a:rPr lang="en-US" altLang="ko-KR" sz="2000" dirty="0">
                <a:solidFill>
                  <a:schemeClr val="hlink"/>
                </a:solidFill>
                <a:latin typeface="Arial" charset="0"/>
                <a:ea typeface="굴림" charset="-127"/>
                <a:cs typeface="Times New Roman" pitchFamily="18" charset="0"/>
              </a:rPr>
              <a:t> </a:t>
            </a:r>
            <a:r>
              <a:rPr lang="en-US" altLang="ko-KR" sz="2000" dirty="0">
                <a:latin typeface="Arial" charset="0"/>
                <a:ea typeface="굴림" charset="-127"/>
                <a:cs typeface="Times New Roman" pitchFamily="18" charset="0"/>
              </a:rPr>
              <a:t>distance </a:t>
            </a:r>
          </a:p>
          <a:p>
            <a:pPr lvl="1"/>
            <a:r>
              <a:rPr lang="en-US" altLang="ko-KR" sz="2000" dirty="0">
                <a:latin typeface="Arial" charset="0"/>
                <a:ea typeface="굴림" charset="-127"/>
                <a:cs typeface="Times New Roman" pitchFamily="18" charset="0"/>
              </a:rPr>
              <a:t>e.g., the Hamming distance: the number of bits that are different between two binary vectors</a:t>
            </a:r>
          </a:p>
          <a:p>
            <a:pPr lvl="1"/>
            <a:endParaRPr lang="en-US" altLang="ko-KR" sz="2000" b="1" dirty="0">
              <a:latin typeface="Arial" charset="0"/>
              <a:ea typeface="굴림" charset="-127"/>
              <a:cs typeface="Times New Roman" pitchFamily="18" charset="0"/>
            </a:endParaRPr>
          </a:p>
          <a:p>
            <a:r>
              <a:rPr lang="en-US" altLang="ko-KR" sz="2000" i="1" dirty="0">
                <a:latin typeface="Arial" charset="0"/>
                <a:ea typeface="굴림" charset="-127"/>
                <a:cs typeface="Times New Roman" pitchFamily="18" charset="0"/>
              </a:rPr>
              <a:t>h </a:t>
            </a:r>
            <a:r>
              <a:rPr lang="en-US" altLang="ko-KR" sz="2000" dirty="0">
                <a:latin typeface="Arial" charset="0"/>
                <a:ea typeface="굴림" charset="-127"/>
                <a:cs typeface="Times New Roman" pitchFamily="18" charset="0"/>
              </a:rPr>
              <a:t>= 2:  (L</a:t>
            </a:r>
            <a:r>
              <a:rPr lang="en-US" altLang="ko-KR" sz="2000" baseline="-25000" dirty="0">
                <a:latin typeface="Arial" charset="0"/>
                <a:ea typeface="굴림" charset="-127"/>
                <a:cs typeface="Times New Roman" pitchFamily="18" charset="0"/>
              </a:rPr>
              <a:t>2</a:t>
            </a:r>
            <a:r>
              <a:rPr lang="en-US" altLang="ko-KR" sz="2000" dirty="0">
                <a:latin typeface="Arial" charset="0"/>
                <a:ea typeface="굴림" charset="-127"/>
                <a:cs typeface="Times New Roman" pitchFamily="18" charset="0"/>
              </a:rPr>
              <a:t> norm) </a:t>
            </a:r>
            <a:r>
              <a:rPr lang="en-US" altLang="ko-KR" sz="2000" dirty="0">
                <a:solidFill>
                  <a:schemeClr val="accent1"/>
                </a:solidFill>
                <a:latin typeface="Arial" charset="0"/>
                <a:ea typeface="굴림" charset="-127"/>
                <a:cs typeface="Times New Roman" pitchFamily="18" charset="0"/>
              </a:rPr>
              <a:t>Euclidean</a:t>
            </a:r>
            <a:r>
              <a:rPr lang="en-US" altLang="ko-KR" sz="2000" dirty="0">
                <a:latin typeface="Arial" charset="0"/>
                <a:ea typeface="굴림" charset="-127"/>
                <a:cs typeface="Times New Roman" pitchFamily="18" charset="0"/>
              </a:rPr>
              <a:t> distance</a:t>
            </a:r>
          </a:p>
          <a:p>
            <a:pPr lvl="4"/>
            <a:endParaRPr lang="en-US" altLang="ko-KR" dirty="0">
              <a:latin typeface="Arial" charset="0"/>
              <a:ea typeface="굴림" charset="-127"/>
              <a:cs typeface="Times New Roman" pitchFamily="18" charset="0"/>
            </a:endParaRPr>
          </a:p>
          <a:p>
            <a:endParaRPr lang="en-US" altLang="ko-KR" sz="2000" i="1" dirty="0">
              <a:latin typeface="Arial" charset="0"/>
              <a:ea typeface="굴림" charset="-127"/>
              <a:cs typeface="Times New Roman" pitchFamily="18" charset="0"/>
            </a:endParaRPr>
          </a:p>
          <a:p>
            <a:r>
              <a:rPr lang="en-US" altLang="ko-KR" sz="2000" i="1" dirty="0">
                <a:latin typeface="Arial" charset="0"/>
                <a:ea typeface="굴림" charset="-127"/>
                <a:cs typeface="Times New Roman" pitchFamily="18" charset="0"/>
              </a:rPr>
              <a:t>h </a:t>
            </a:r>
            <a:r>
              <a:rPr lang="en-US" altLang="ko-KR" sz="2000" dirty="0">
                <a:latin typeface="Arial" charset="0"/>
                <a:ea typeface="굴림" charset="-127"/>
                <a:cs typeface="Times New Roman" pitchFamily="18" charset="0"/>
                <a:sym typeface="Symbol" pitchFamily="18" charset="2"/>
              </a:rPr>
              <a:t></a:t>
            </a:r>
            <a:r>
              <a:rPr lang="en-US" altLang="ko-KR" sz="2000" dirty="0">
                <a:latin typeface="Arial" charset="0"/>
                <a:ea typeface="굴림" charset="-127"/>
                <a:cs typeface="Times New Roman" pitchFamily="18" charset="0"/>
              </a:rPr>
              <a:t> </a:t>
            </a:r>
            <a:r>
              <a:rPr lang="en-US" altLang="ko-KR" sz="2000" dirty="0">
                <a:latin typeface="Arial" charset="0"/>
                <a:ea typeface="굴림" charset="-127"/>
                <a:cs typeface="Times New Roman" pitchFamily="18" charset="0"/>
                <a:sym typeface="Symbol" pitchFamily="18" charset="2"/>
              </a:rPr>
              <a:t></a:t>
            </a:r>
            <a:r>
              <a:rPr lang="en-US" altLang="ko-KR" sz="2000" dirty="0">
                <a:latin typeface="Arial" charset="0"/>
                <a:ea typeface="굴림" charset="-127"/>
                <a:cs typeface="Times New Roman" pitchFamily="18" charset="0"/>
              </a:rPr>
              <a:t>:  </a:t>
            </a:r>
            <a:r>
              <a:rPr lang="en-US" altLang="ko-KR" sz="2000" dirty="0">
                <a:solidFill>
                  <a:schemeClr val="accent1"/>
                </a:solidFill>
                <a:latin typeface="Arial" charset="0"/>
                <a:ea typeface="굴림" charset="-127"/>
                <a:cs typeface="Times New Roman" pitchFamily="18" charset="0"/>
              </a:rPr>
              <a:t>“</a:t>
            </a:r>
            <a:r>
              <a:rPr lang="en-US" altLang="ko-KR" sz="2000" dirty="0" err="1">
                <a:solidFill>
                  <a:schemeClr val="accent1"/>
                </a:solidFill>
                <a:latin typeface="Arial" charset="0"/>
                <a:ea typeface="굴림" charset="-127"/>
                <a:cs typeface="Times New Roman" pitchFamily="18" charset="0"/>
              </a:rPr>
              <a:t>supremum</a:t>
            </a:r>
            <a:r>
              <a:rPr lang="en-US" altLang="ko-KR" sz="2000" dirty="0">
                <a:solidFill>
                  <a:schemeClr val="accent1"/>
                </a:solidFill>
                <a:latin typeface="Arial" charset="0"/>
                <a:ea typeface="굴림" charset="-127"/>
                <a:cs typeface="Times New Roman" pitchFamily="18" charset="0"/>
              </a:rPr>
              <a:t>” </a:t>
            </a:r>
            <a:r>
              <a:rPr lang="en-US" altLang="ko-KR" sz="2000" dirty="0">
                <a:latin typeface="Arial" charset="0"/>
                <a:ea typeface="굴림" charset="-127"/>
                <a:cs typeface="Times New Roman" pitchFamily="18" charset="0"/>
              </a:rPr>
              <a:t>(</a:t>
            </a:r>
            <a:r>
              <a:rPr lang="en-US" altLang="ko-KR" sz="2000" dirty="0" err="1">
                <a:latin typeface="Arial" charset="0"/>
                <a:ea typeface="굴림" charset="-127"/>
                <a:cs typeface="Times New Roman" pitchFamily="18" charset="0"/>
              </a:rPr>
              <a:t>L</a:t>
            </a:r>
            <a:r>
              <a:rPr lang="en-US" altLang="ko-KR" sz="2000" baseline="-30000" dirty="0" err="1">
                <a:latin typeface="Arial" charset="0"/>
                <a:ea typeface="굴림" charset="-127"/>
                <a:cs typeface="Times New Roman" pitchFamily="18" charset="0"/>
              </a:rPr>
              <a:t>max</a:t>
            </a:r>
            <a:r>
              <a:rPr lang="en-US" altLang="ko-KR" sz="2000" baseline="-30000" dirty="0">
                <a:latin typeface="Arial" charset="0"/>
                <a:ea typeface="굴림" charset="-127"/>
                <a:cs typeface="Times New Roman" pitchFamily="18" charset="0"/>
              </a:rPr>
              <a:t> </a:t>
            </a:r>
            <a:r>
              <a:rPr lang="en-US" altLang="ko-KR" sz="2000" dirty="0">
                <a:latin typeface="Arial" charset="0"/>
                <a:ea typeface="굴림" charset="-127"/>
                <a:cs typeface="Times New Roman" pitchFamily="18" charset="0"/>
              </a:rPr>
              <a:t>norm, L</a:t>
            </a:r>
            <a:r>
              <a:rPr lang="en-US" altLang="ko-KR" sz="2000" baseline="-30000" dirty="0">
                <a:latin typeface="Arial" charset="0"/>
                <a:ea typeface="굴림" charset="-127"/>
                <a:cs typeface="Times New Roman" pitchFamily="18" charset="0"/>
                <a:sym typeface="Symbol" pitchFamily="18" charset="2"/>
              </a:rPr>
              <a:t></a:t>
            </a:r>
            <a:r>
              <a:rPr lang="en-US" altLang="ko-KR" sz="2000" baseline="-30000" dirty="0">
                <a:latin typeface="Arial" charset="0"/>
                <a:ea typeface="굴림" charset="-127"/>
                <a:cs typeface="Times New Roman" pitchFamily="18" charset="0"/>
              </a:rPr>
              <a:t> </a:t>
            </a:r>
            <a:r>
              <a:rPr lang="en-US" altLang="ko-KR" sz="2000" dirty="0">
                <a:latin typeface="Arial" charset="0"/>
                <a:ea typeface="굴림" charset="-127"/>
                <a:cs typeface="Times New Roman" pitchFamily="18" charset="0"/>
              </a:rPr>
              <a:t>norm) distance</a:t>
            </a:r>
          </a:p>
          <a:p>
            <a:pPr lvl="1"/>
            <a:r>
              <a:rPr lang="en-US" altLang="ko-KR" sz="2000" dirty="0">
                <a:latin typeface="Arial" charset="0"/>
                <a:ea typeface="굴림" charset="-127"/>
                <a:cs typeface="Times New Roman" pitchFamily="18" charset="0"/>
              </a:rPr>
              <a:t>This is the maximum difference between any component (attribute) of the vectors</a:t>
            </a:r>
          </a:p>
          <a:p>
            <a:endParaRPr lang="ko-KR" altLang="en-US" dirty="0"/>
          </a:p>
        </p:txBody>
      </p:sp>
      <p:graphicFrame>
        <p:nvGraphicFramePr>
          <p:cNvPr id="4" name="Object 4"/>
          <p:cNvGraphicFramePr>
            <a:graphicFrameLocks noChangeAspect="1"/>
          </p:cNvGraphicFramePr>
          <p:nvPr/>
        </p:nvGraphicFramePr>
        <p:xfrm>
          <a:off x="3291500" y="3940736"/>
          <a:ext cx="6673851" cy="582612"/>
        </p:xfrm>
        <a:graphic>
          <a:graphicData uri="http://schemas.openxmlformats.org/presentationml/2006/ole">
            <mc:AlternateContent xmlns:mc="http://schemas.openxmlformats.org/markup-compatibility/2006">
              <mc:Choice xmlns:v="urn:schemas-microsoft-com:vml" Requires="v">
                <p:oleObj spid="_x0000_s14342" name="Equation" r:id="rId3" imgW="5003800" imgH="584200" progId="Equation.3">
                  <p:embed/>
                </p:oleObj>
              </mc:Choice>
              <mc:Fallback>
                <p:oleObj name="Equation" r:id="rId3" imgW="5003800" imgH="584200" progId="Equation.3">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1500" y="3940736"/>
                        <a:ext cx="6673851" cy="58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1406948828"/>
              </p:ext>
            </p:extLst>
          </p:nvPr>
        </p:nvGraphicFramePr>
        <p:xfrm>
          <a:off x="3953819" y="2938687"/>
          <a:ext cx="5486400" cy="414338"/>
        </p:xfrm>
        <a:graphic>
          <a:graphicData uri="http://schemas.openxmlformats.org/presentationml/2006/ole">
            <mc:AlternateContent xmlns:mc="http://schemas.openxmlformats.org/markup-compatibility/2006">
              <mc:Choice xmlns:v="urn:schemas-microsoft-com:vml" Requires="v">
                <p:oleObj spid="_x0000_s14343" name="Microsoft Equation 3.0" r:id="rId5" imgW="4292600" imgH="431800" progId="Equation.3">
                  <p:embed/>
                </p:oleObj>
              </mc:Choice>
              <mc:Fallback>
                <p:oleObj name="Microsoft Equation 3.0" r:id="rId5" imgW="4292600" imgH="431800" progId="Equation.3">
                  <p:embed/>
                  <p:pic>
                    <p:nvPicPr>
                      <p:cNvPr id="0" name="Picture 3" descr="rI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3819" y="2938687"/>
                        <a:ext cx="5486400"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2018" y="5557122"/>
            <a:ext cx="80264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125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94481" y="2746"/>
            <a:ext cx="10018713" cy="1752599"/>
          </a:xfrm>
        </p:spPr>
        <p:txBody>
          <a:bodyPr>
            <a:normAutofit/>
          </a:bodyPr>
          <a:lstStyle/>
          <a:p>
            <a:r>
              <a:rPr lang="en-US" altLang="ko-KR" dirty="0">
                <a:ea typeface="굴림" charset="-127"/>
              </a:rPr>
              <a:t>Examples of the </a:t>
            </a:r>
            <a:r>
              <a:rPr lang="en-US" altLang="ko-KR" dirty="0" err="1">
                <a:ea typeface="굴림" charset="-127"/>
              </a:rPr>
              <a:t>Minkowski</a:t>
            </a:r>
            <a:r>
              <a:rPr lang="en-US" altLang="ko-KR" dirty="0">
                <a:ea typeface="굴림" charset="-127"/>
              </a:rPr>
              <a:t> Distance</a:t>
            </a:r>
            <a:endParaRPr lang="ko-KR"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787621999"/>
              </p:ext>
            </p:extLst>
          </p:nvPr>
        </p:nvGraphicFramePr>
        <p:xfrm>
          <a:off x="1495370" y="1487277"/>
          <a:ext cx="3797738" cy="1311197"/>
        </p:xfrm>
        <a:graphic>
          <a:graphicData uri="http://schemas.openxmlformats.org/presentationml/2006/ole">
            <mc:AlternateContent xmlns:mc="http://schemas.openxmlformats.org/markup-compatibility/2006">
              <mc:Choice xmlns:v="urn:schemas-microsoft-com:vml" Requires="v">
                <p:oleObj spid="_x0000_s15372" name="Worksheet" r:id="rId3" imgW="1838249" imgH="819302" progId="Excel.Sheet.8">
                  <p:embed/>
                </p:oleObj>
              </mc:Choice>
              <mc:Fallback>
                <p:oleObj name="Worksheet" r:id="rId3" imgW="1838249" imgH="819302" progId="Excel.Sheet.8">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370" y="1487277"/>
                        <a:ext cx="3797738" cy="131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63295980"/>
              </p:ext>
            </p:extLst>
          </p:nvPr>
        </p:nvGraphicFramePr>
        <p:xfrm>
          <a:off x="5488930" y="1543153"/>
          <a:ext cx="6597651" cy="1320800"/>
        </p:xfrm>
        <a:graphic>
          <a:graphicData uri="http://schemas.openxmlformats.org/presentationml/2006/ole">
            <mc:AlternateContent xmlns:mc="http://schemas.openxmlformats.org/markup-compatibility/2006">
              <mc:Choice xmlns:v="urn:schemas-microsoft-com:vml" Requires="v">
                <p:oleObj spid="_x0000_s15373" name="Worksheet" r:id="rId5" imgW="3057449" imgH="819302" progId="Excel.Sheet.8">
                  <p:embed/>
                </p:oleObj>
              </mc:Choice>
              <mc:Fallback>
                <p:oleObj name="Worksheet" r:id="rId5" imgW="3057449" imgH="819302" progId="Excel.Sheet.8">
                  <p:embed/>
                  <p:pic>
                    <p:nvPicPr>
                      <p:cNvPr id="0" name="Picture 3" descr="rI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8930" y="1543153"/>
                        <a:ext cx="6597651"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48409413"/>
              </p:ext>
            </p:extLst>
          </p:nvPr>
        </p:nvGraphicFramePr>
        <p:xfrm>
          <a:off x="5488930" y="3223993"/>
          <a:ext cx="6597651" cy="1320800"/>
        </p:xfrm>
        <a:graphic>
          <a:graphicData uri="http://schemas.openxmlformats.org/presentationml/2006/ole">
            <mc:AlternateContent xmlns:mc="http://schemas.openxmlformats.org/markup-compatibility/2006">
              <mc:Choice xmlns:v="urn:schemas-microsoft-com:vml" Requires="v">
                <p:oleObj spid="_x0000_s15374" name="Worksheet" r:id="rId7" imgW="3057449" imgH="819302" progId="Excel.Sheet.8">
                  <p:embed/>
                </p:oleObj>
              </mc:Choice>
              <mc:Fallback>
                <p:oleObj name="Worksheet" r:id="rId7" imgW="3057449" imgH="819302" progId="Excel.Sheet.8">
                  <p:embed/>
                  <p:pic>
                    <p:nvPicPr>
                      <p:cNvPr id="0" name="Picture 4" descr="rId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8930" y="3223993"/>
                        <a:ext cx="6597651"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61686873"/>
              </p:ext>
            </p:extLst>
          </p:nvPr>
        </p:nvGraphicFramePr>
        <p:xfrm>
          <a:off x="5488930" y="4926050"/>
          <a:ext cx="6496051" cy="1374775"/>
        </p:xfrm>
        <a:graphic>
          <a:graphicData uri="http://schemas.openxmlformats.org/presentationml/2006/ole">
            <mc:AlternateContent xmlns:mc="http://schemas.openxmlformats.org/markup-compatibility/2006">
              <mc:Choice xmlns:v="urn:schemas-microsoft-com:vml" Requires="v">
                <p:oleObj spid="_x0000_s15375" name="Worksheet" r:id="rId9" imgW="3057449" imgH="838200" progId="Excel.Sheet.8">
                  <p:embed/>
                </p:oleObj>
              </mc:Choice>
              <mc:Fallback>
                <p:oleObj name="Worksheet" r:id="rId9" imgW="3057449" imgH="838200" progId="Excel.Sheet.8">
                  <p:embed/>
                  <p:pic>
                    <p:nvPicPr>
                      <p:cNvPr id="0" name="Picture 5" descr="rId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8930" y="4926050"/>
                        <a:ext cx="6496051"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16"/>
          <p:cNvSpPr>
            <a:spLocks noChangeArrowheads="1"/>
          </p:cNvSpPr>
          <p:nvPr/>
        </p:nvSpPr>
        <p:spPr bwMode="auto">
          <a:xfrm>
            <a:off x="5488930" y="1197177"/>
            <a:ext cx="34353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ko-KR" b="1">
                <a:ea typeface="굴림" charset="-127"/>
              </a:rPr>
              <a:t>Manhattan (L</a:t>
            </a:r>
            <a:r>
              <a:rPr lang="en-US" altLang="ko-KR" b="1" baseline="-25000">
                <a:ea typeface="굴림" charset="-127"/>
              </a:rPr>
              <a:t>1</a:t>
            </a:r>
            <a:r>
              <a:rPr lang="en-US" altLang="ko-KR" b="1">
                <a:ea typeface="굴림" charset="-127"/>
              </a:rPr>
              <a:t>)</a:t>
            </a:r>
          </a:p>
        </p:txBody>
      </p:sp>
      <p:sp>
        <p:nvSpPr>
          <p:cNvPr id="10" name="Rectangle 17"/>
          <p:cNvSpPr>
            <a:spLocks noChangeArrowheads="1"/>
          </p:cNvSpPr>
          <p:nvPr/>
        </p:nvSpPr>
        <p:spPr bwMode="auto">
          <a:xfrm>
            <a:off x="5488930" y="2906617"/>
            <a:ext cx="1540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ko-KR" b="1" dirty="0">
                <a:ea typeface="굴림" charset="-127"/>
              </a:rPr>
              <a:t>Euclidean (L</a:t>
            </a:r>
            <a:r>
              <a:rPr lang="en-US" altLang="ko-KR" b="1" baseline="-25000" dirty="0">
                <a:ea typeface="굴림" charset="-127"/>
              </a:rPr>
              <a:t>2</a:t>
            </a:r>
            <a:r>
              <a:rPr lang="en-US" altLang="ko-KR" b="1" dirty="0">
                <a:ea typeface="굴림" charset="-127"/>
              </a:rPr>
              <a:t>)</a:t>
            </a:r>
          </a:p>
        </p:txBody>
      </p:sp>
      <p:sp>
        <p:nvSpPr>
          <p:cNvPr id="11" name="Rectangle 18"/>
          <p:cNvSpPr>
            <a:spLocks noChangeArrowheads="1"/>
          </p:cNvSpPr>
          <p:nvPr/>
        </p:nvSpPr>
        <p:spPr bwMode="auto">
          <a:xfrm>
            <a:off x="5488930" y="4592145"/>
            <a:ext cx="13356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ko-KR" b="1" dirty="0" err="1">
                <a:ea typeface="굴림" charset="-127"/>
              </a:rPr>
              <a:t>Supremum</a:t>
            </a:r>
            <a:r>
              <a:rPr lang="en-US" altLang="ko-KR" b="1" dirty="0">
                <a:ea typeface="굴림" charset="-127"/>
              </a:rPr>
              <a:t> </a:t>
            </a:r>
          </a:p>
        </p:txBody>
      </p:sp>
      <p:graphicFrame>
        <p:nvGraphicFramePr>
          <p:cNvPr id="12" name="Object 19"/>
          <p:cNvGraphicFramePr>
            <a:graphicFrameLocks noChangeAspect="1"/>
          </p:cNvGraphicFramePr>
          <p:nvPr>
            <p:extLst>
              <p:ext uri="{D42A27DB-BD31-4B8C-83A1-F6EECF244321}">
                <p14:modId xmlns:p14="http://schemas.microsoft.com/office/powerpoint/2010/main" val="1562302201"/>
              </p:ext>
            </p:extLst>
          </p:nvPr>
        </p:nvGraphicFramePr>
        <p:xfrm>
          <a:off x="1684167" y="2965030"/>
          <a:ext cx="3559867" cy="3383189"/>
        </p:xfrm>
        <a:graphic>
          <a:graphicData uri="http://schemas.openxmlformats.org/presentationml/2006/ole">
            <mc:AlternateContent xmlns:mc="http://schemas.openxmlformats.org/markup-compatibility/2006">
              <mc:Choice xmlns:v="urn:schemas-microsoft-com:vml" Requires="v">
                <p:oleObj spid="_x0000_s15376" name="SmartDraw" r:id="rId11" imgW="4379976" imgH="5551932" progId="">
                  <p:embed/>
                </p:oleObj>
              </mc:Choice>
              <mc:Fallback>
                <p:oleObj name="SmartDraw" r:id="rId11" imgW="4379976" imgH="5551932" progId="">
                  <p:embed/>
                  <p:pic>
                    <p:nvPicPr>
                      <p:cNvPr id="0" name="Picture 6" descr="rId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84167" y="2965030"/>
                        <a:ext cx="3559867" cy="3383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65543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83464" y="2746"/>
            <a:ext cx="10018713" cy="1752599"/>
          </a:xfrm>
        </p:spPr>
        <p:txBody>
          <a:bodyPr>
            <a:normAutofit/>
          </a:bodyPr>
          <a:lstStyle/>
          <a:p>
            <a:r>
              <a:rPr lang="en-US" altLang="ko-KR" dirty="0"/>
              <a:t>Common Properties of a Distance</a:t>
            </a:r>
            <a:endParaRPr lang="ko-KR" altLang="en-US" dirty="0"/>
          </a:p>
        </p:txBody>
      </p:sp>
      <p:sp>
        <p:nvSpPr>
          <p:cNvPr id="3" name="내용 개체 틀 2"/>
          <p:cNvSpPr>
            <a:spLocks noGrp="1"/>
          </p:cNvSpPr>
          <p:nvPr>
            <p:ph idx="1"/>
          </p:nvPr>
        </p:nvSpPr>
        <p:spPr>
          <a:xfrm>
            <a:off x="1484310" y="1630497"/>
            <a:ext cx="10018713" cy="4160704"/>
          </a:xfrm>
        </p:spPr>
        <p:txBody>
          <a:bodyPr>
            <a:normAutofit/>
          </a:bodyPr>
          <a:lstStyle/>
          <a:p>
            <a:pPr marL="533400" indent="-533400">
              <a:lnSpc>
                <a:spcPct val="90000"/>
              </a:lnSpc>
            </a:pPr>
            <a:r>
              <a:rPr lang="en-US" altLang="ko-KR" dirty="0">
                <a:ea typeface="굴림" pitchFamily="50" charset="-127"/>
              </a:rPr>
              <a:t>Distances, such as the Euclidean distance, have some well known properties</a:t>
            </a:r>
            <a:endParaRPr lang="en-US" altLang="ko-KR" sz="1400" dirty="0">
              <a:ea typeface="굴림" pitchFamily="50" charset="-127"/>
            </a:endParaRPr>
          </a:p>
          <a:p>
            <a:pPr marL="893763" lvl="1" indent="-355600">
              <a:lnSpc>
                <a:spcPct val="90000"/>
              </a:lnSpc>
              <a:buClrTx/>
              <a:buSzPct val="100000"/>
              <a:buFont typeface="Arial" pitchFamily="34" charset="0"/>
              <a:buAutoNum type="arabicPeriod"/>
            </a:pPr>
            <a:r>
              <a:rPr lang="en-US" altLang="ko-KR" i="1" dirty="0">
                <a:ea typeface="굴림" pitchFamily="50" charset="-127"/>
              </a:rPr>
              <a:t>d(p, q) </a:t>
            </a:r>
            <a:r>
              <a:rPr lang="en-US" altLang="ko-KR" dirty="0">
                <a:ea typeface="굴림" pitchFamily="50" charset="-127"/>
                <a:sym typeface="Symbol" pitchFamily="18" charset="2"/>
              </a:rPr>
              <a:t></a:t>
            </a:r>
            <a:r>
              <a:rPr lang="en-US" altLang="ko-KR" i="1" dirty="0">
                <a:ea typeface="굴림" pitchFamily="50" charset="-127"/>
              </a:rPr>
              <a:t> 0</a:t>
            </a:r>
            <a:r>
              <a:rPr lang="en-US" altLang="ko-KR" dirty="0">
                <a:ea typeface="굴림" pitchFamily="50" charset="-127"/>
              </a:rPr>
              <a:t>   for all </a:t>
            </a:r>
            <a:r>
              <a:rPr lang="en-US" altLang="ko-KR" i="1" dirty="0">
                <a:ea typeface="굴림" pitchFamily="50" charset="-127"/>
              </a:rPr>
              <a:t>p</a:t>
            </a:r>
            <a:r>
              <a:rPr lang="en-US" altLang="ko-KR" dirty="0">
                <a:ea typeface="굴림" pitchFamily="50" charset="-127"/>
              </a:rPr>
              <a:t> and </a:t>
            </a:r>
            <a:r>
              <a:rPr lang="en-US" altLang="ko-KR" i="1" dirty="0">
                <a:ea typeface="굴림" pitchFamily="50" charset="-127"/>
              </a:rPr>
              <a:t>q</a:t>
            </a:r>
            <a:r>
              <a:rPr lang="en-US" altLang="ko-KR" dirty="0">
                <a:ea typeface="굴림" pitchFamily="50" charset="-127"/>
              </a:rPr>
              <a:t> and </a:t>
            </a:r>
            <a:r>
              <a:rPr lang="en-US" altLang="ko-KR" i="1" dirty="0">
                <a:ea typeface="굴림" pitchFamily="50" charset="-127"/>
              </a:rPr>
              <a:t>d(p, q) = 0</a:t>
            </a:r>
            <a:r>
              <a:rPr lang="en-US" altLang="ko-KR" dirty="0">
                <a:ea typeface="굴림" pitchFamily="50" charset="-127"/>
              </a:rPr>
              <a:t> only if </a:t>
            </a:r>
            <a:r>
              <a:rPr lang="en-US" altLang="ko-KR" i="1" dirty="0">
                <a:ea typeface="굴림" pitchFamily="50" charset="-127"/>
              </a:rPr>
              <a:t>p</a:t>
            </a:r>
            <a:r>
              <a:rPr lang="en-US" altLang="ko-KR" dirty="0">
                <a:ea typeface="굴림" pitchFamily="50" charset="-127"/>
              </a:rPr>
              <a:t> </a:t>
            </a:r>
            <a:r>
              <a:rPr lang="en-US" altLang="ko-KR" i="1" dirty="0">
                <a:ea typeface="굴림" pitchFamily="50" charset="-127"/>
              </a:rPr>
              <a:t>= q</a:t>
            </a:r>
            <a:r>
              <a:rPr lang="en-US" altLang="ko-KR" dirty="0">
                <a:ea typeface="굴림" pitchFamily="50" charset="-127"/>
              </a:rPr>
              <a:t> (Positive definiteness)</a:t>
            </a:r>
          </a:p>
          <a:p>
            <a:pPr marL="893763" lvl="1" indent="-355600">
              <a:lnSpc>
                <a:spcPct val="90000"/>
              </a:lnSpc>
              <a:buClrTx/>
              <a:buSzPct val="100000"/>
              <a:buFont typeface="Arial" pitchFamily="34" charset="0"/>
              <a:buAutoNum type="arabicPeriod"/>
            </a:pPr>
            <a:r>
              <a:rPr lang="en-US" altLang="ko-KR" i="1" dirty="0">
                <a:ea typeface="굴림" pitchFamily="50" charset="-127"/>
              </a:rPr>
              <a:t>d(p, q) </a:t>
            </a:r>
            <a:r>
              <a:rPr lang="en-US" altLang="ko-KR" dirty="0">
                <a:ea typeface="굴림" pitchFamily="50" charset="-127"/>
              </a:rPr>
              <a:t>=</a:t>
            </a:r>
            <a:r>
              <a:rPr lang="en-US" altLang="ko-KR" i="1" dirty="0">
                <a:ea typeface="굴림" pitchFamily="50" charset="-127"/>
              </a:rPr>
              <a:t> d(q, p)</a:t>
            </a:r>
            <a:r>
              <a:rPr lang="en-US" altLang="ko-KR" dirty="0">
                <a:ea typeface="굴림" pitchFamily="50" charset="-127"/>
              </a:rPr>
              <a:t> for all </a:t>
            </a:r>
            <a:r>
              <a:rPr lang="en-US" altLang="ko-KR" i="1" dirty="0">
                <a:ea typeface="굴림" pitchFamily="50" charset="-127"/>
              </a:rPr>
              <a:t>p</a:t>
            </a:r>
            <a:r>
              <a:rPr lang="en-US" altLang="ko-KR" dirty="0">
                <a:ea typeface="굴림" pitchFamily="50" charset="-127"/>
              </a:rPr>
              <a:t> and </a:t>
            </a:r>
            <a:r>
              <a:rPr lang="en-US" altLang="ko-KR" i="1" dirty="0">
                <a:ea typeface="굴림" pitchFamily="50" charset="-127"/>
              </a:rPr>
              <a:t>q</a:t>
            </a:r>
            <a:r>
              <a:rPr lang="en-US" altLang="ko-KR" dirty="0">
                <a:ea typeface="굴림" pitchFamily="50" charset="-127"/>
              </a:rPr>
              <a:t> (Symmetry)</a:t>
            </a:r>
          </a:p>
          <a:p>
            <a:pPr marL="893763" lvl="1" indent="-355600">
              <a:lnSpc>
                <a:spcPct val="90000"/>
              </a:lnSpc>
              <a:buClrTx/>
              <a:buSzPct val="100000"/>
              <a:buFont typeface="Arial" pitchFamily="34" charset="0"/>
              <a:buAutoNum type="arabicPeriod"/>
            </a:pPr>
            <a:r>
              <a:rPr lang="en-US" altLang="ko-KR" dirty="0">
                <a:ea typeface="굴림" pitchFamily="50" charset="-127"/>
              </a:rPr>
              <a:t>d</a:t>
            </a:r>
            <a:r>
              <a:rPr lang="en-US" altLang="ko-KR" i="1" dirty="0">
                <a:ea typeface="굴림" pitchFamily="50" charset="-127"/>
              </a:rPr>
              <a:t>(p, r) </a:t>
            </a:r>
            <a:r>
              <a:rPr lang="en-US" altLang="ko-KR" dirty="0">
                <a:ea typeface="굴림" pitchFamily="50" charset="-127"/>
                <a:sym typeface="Symbol" pitchFamily="18" charset="2"/>
              </a:rPr>
              <a:t></a:t>
            </a:r>
            <a:r>
              <a:rPr lang="en-US" altLang="ko-KR" i="1" dirty="0">
                <a:ea typeface="굴림" pitchFamily="50" charset="-127"/>
              </a:rPr>
              <a:t> d(p, q) + d(q, r)</a:t>
            </a:r>
            <a:r>
              <a:rPr lang="en-US" altLang="ko-KR" dirty="0">
                <a:ea typeface="굴림" pitchFamily="50" charset="-127"/>
              </a:rPr>
              <a:t> for all points </a:t>
            </a:r>
            <a:r>
              <a:rPr lang="en-US" altLang="ko-KR" i="1" dirty="0">
                <a:ea typeface="굴림" pitchFamily="50" charset="-127"/>
              </a:rPr>
              <a:t>p</a:t>
            </a:r>
            <a:r>
              <a:rPr lang="en-US" altLang="ko-KR" dirty="0">
                <a:ea typeface="굴림" pitchFamily="50" charset="-127"/>
              </a:rPr>
              <a:t>, </a:t>
            </a:r>
            <a:r>
              <a:rPr lang="en-US" altLang="ko-KR" i="1" dirty="0">
                <a:ea typeface="굴림" pitchFamily="50" charset="-127"/>
              </a:rPr>
              <a:t>q</a:t>
            </a:r>
            <a:r>
              <a:rPr lang="en-US" altLang="ko-KR" dirty="0">
                <a:ea typeface="굴림" pitchFamily="50" charset="-127"/>
              </a:rPr>
              <a:t>, and </a:t>
            </a:r>
            <a:r>
              <a:rPr lang="en-US" altLang="ko-KR" i="1" dirty="0">
                <a:ea typeface="굴림" pitchFamily="50" charset="-127"/>
              </a:rPr>
              <a:t>r</a:t>
            </a:r>
            <a:r>
              <a:rPr lang="en-US" altLang="ko-KR" dirty="0">
                <a:ea typeface="굴림" pitchFamily="50" charset="-127"/>
              </a:rPr>
              <a:t> (Triangle Inequality)</a:t>
            </a:r>
          </a:p>
          <a:p>
            <a:pPr marL="533400" indent="-533400">
              <a:lnSpc>
                <a:spcPct val="90000"/>
              </a:lnSpc>
              <a:buNone/>
            </a:pPr>
            <a:r>
              <a:rPr lang="en-US" altLang="ko-KR" sz="2400" dirty="0">
                <a:ea typeface="굴림" pitchFamily="50" charset="-127"/>
              </a:rPr>
              <a:t>	where </a:t>
            </a:r>
            <a:r>
              <a:rPr lang="en-US" altLang="ko-KR" sz="2400" i="1" dirty="0">
                <a:ea typeface="굴림" pitchFamily="50" charset="-127"/>
              </a:rPr>
              <a:t>d(p, q)</a:t>
            </a:r>
            <a:r>
              <a:rPr lang="en-US" altLang="ko-KR" sz="2400" dirty="0">
                <a:ea typeface="굴림" pitchFamily="50" charset="-127"/>
              </a:rPr>
              <a:t> is the distance (dissimilarity) between points (data objects) </a:t>
            </a:r>
            <a:r>
              <a:rPr lang="en-US" altLang="ko-KR" sz="2400" i="1" dirty="0">
                <a:ea typeface="굴림" pitchFamily="50" charset="-127"/>
              </a:rPr>
              <a:t>p</a:t>
            </a:r>
            <a:r>
              <a:rPr lang="en-US" altLang="ko-KR" sz="2400" dirty="0">
                <a:ea typeface="굴림" pitchFamily="50" charset="-127"/>
              </a:rPr>
              <a:t> and </a:t>
            </a:r>
            <a:r>
              <a:rPr lang="en-US" altLang="ko-KR" sz="2400" i="1" dirty="0">
                <a:ea typeface="굴림" pitchFamily="50" charset="-127"/>
              </a:rPr>
              <a:t>q</a:t>
            </a:r>
            <a:endParaRPr lang="en-US" altLang="ko-KR" sz="2400" dirty="0">
              <a:ea typeface="굴림" pitchFamily="50" charset="-127"/>
            </a:endParaRPr>
          </a:p>
          <a:p>
            <a:pPr marL="533400" indent="-533400">
              <a:lnSpc>
                <a:spcPct val="90000"/>
              </a:lnSpc>
              <a:buNone/>
            </a:pPr>
            <a:endParaRPr lang="en-US" altLang="ko-KR" sz="1400" dirty="0">
              <a:ea typeface="굴림" pitchFamily="50" charset="-127"/>
            </a:endParaRPr>
          </a:p>
          <a:p>
            <a:pPr marL="533400" indent="-533400">
              <a:lnSpc>
                <a:spcPct val="90000"/>
              </a:lnSpc>
            </a:pPr>
            <a:r>
              <a:rPr lang="en-US" altLang="ko-KR" dirty="0">
                <a:ea typeface="굴림" pitchFamily="50" charset="-127"/>
              </a:rPr>
              <a:t>A distance that satisfies these properties is called a </a:t>
            </a:r>
            <a:r>
              <a:rPr lang="en-US" altLang="ko-KR" b="1" dirty="0">
                <a:solidFill>
                  <a:srgbClr val="FF0000"/>
                </a:solidFill>
                <a:ea typeface="굴림" pitchFamily="50" charset="-127"/>
              </a:rPr>
              <a:t>metric</a:t>
            </a:r>
          </a:p>
          <a:p>
            <a:endParaRPr lang="ko-KR" altLang="en-US" dirty="0"/>
          </a:p>
        </p:txBody>
      </p:sp>
    </p:spTree>
    <p:extLst>
      <p:ext uri="{BB962C8B-B14F-4D97-AF65-F5344CB8AC3E}">
        <p14:creationId xmlns:p14="http://schemas.microsoft.com/office/powerpoint/2010/main" val="812648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83463" y="0"/>
            <a:ext cx="10018713" cy="1752599"/>
          </a:xfrm>
        </p:spPr>
        <p:txBody>
          <a:bodyPr>
            <a:normAutofit/>
          </a:bodyPr>
          <a:lstStyle/>
          <a:p>
            <a:r>
              <a:rPr lang="en-US" altLang="ko-KR" dirty="0"/>
              <a:t>Dissimilarity between Ordinal Attributes</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Ordinal attributes can be treated similar to numeric attributes</a:t>
                </a:r>
              </a:p>
              <a:p>
                <a:pPr lvl="1"/>
                <a:r>
                  <a:rPr lang="en-US" altLang="ko-KR" dirty="0"/>
                  <a:t>Replacing </a:t>
                </a:r>
                <a14:m>
                  <m:oMath xmlns:m="http://schemas.openxmlformats.org/officeDocument/2006/math">
                    <m:r>
                      <a:rPr lang="en-US" altLang="ko-KR" i="1" dirty="0" smtClean="0">
                        <a:latin typeface="Cambria Math"/>
                      </a:rPr>
                      <m:t>𝑥</m:t>
                    </m:r>
                    <m:r>
                      <a:rPr lang="en-US" altLang="ko-KR" i="1" baseline="-25000" dirty="0" err="1" smtClean="0">
                        <a:latin typeface="Cambria Math"/>
                      </a:rPr>
                      <m:t>𝑖𝑓</m:t>
                    </m:r>
                  </m:oMath>
                </a14:m>
                <a:r>
                  <a:rPr lang="en-US" altLang="ko-KR" dirty="0"/>
                  <a:t>by their rank </a:t>
                </a:r>
                <a14:m>
                  <m:oMath xmlns:m="http://schemas.openxmlformats.org/officeDocument/2006/math">
                    <m:r>
                      <a:rPr lang="en-US" altLang="ko-KR" b="0" i="1" smtClean="0">
                        <a:latin typeface="Cambria Math"/>
                      </a:rPr>
                      <m:t>𝑟</m:t>
                    </m:r>
                    <m:r>
                      <a:rPr lang="en-US" altLang="ko-KR" b="0" i="1" baseline="-25000" smtClean="0">
                        <a:latin typeface="Cambria Math"/>
                      </a:rPr>
                      <m:t>𝑖𝑓</m:t>
                    </m:r>
                    <m:r>
                      <a:rPr lang="en-US" altLang="ko-KR" b="0" i="1" smtClean="0">
                        <a:latin typeface="Cambria Math"/>
                      </a:rPr>
                      <m:t> </m:t>
                    </m:r>
                    <m:r>
                      <a:rPr lang="en-US" altLang="ko-KR" b="0" i="1" smtClean="0">
                        <a:latin typeface="Cambria Math"/>
                        <a:ea typeface="Cambria Math"/>
                      </a:rPr>
                      <m:t>∈{ 1, …, </m:t>
                    </m:r>
                    <m:sSub>
                      <m:sSubPr>
                        <m:ctrlPr>
                          <a:rPr lang="en-US" altLang="ko-KR" b="0" i="1" smtClean="0">
                            <a:latin typeface="Cambria Math" panose="02040503050406030204" pitchFamily="18" charset="0"/>
                            <a:ea typeface="Cambria Math"/>
                          </a:rPr>
                        </m:ctrlPr>
                      </m:sSubPr>
                      <m:e>
                        <m:r>
                          <a:rPr lang="en-US" altLang="ko-KR" b="0" i="1" smtClean="0">
                            <a:latin typeface="Cambria Math"/>
                            <a:ea typeface="Cambria Math"/>
                          </a:rPr>
                          <m:t>𝑀</m:t>
                        </m:r>
                      </m:e>
                      <m:sub>
                        <m:r>
                          <a:rPr lang="en-US" altLang="ko-KR" b="0" i="1" smtClean="0">
                            <a:latin typeface="Cambria Math"/>
                            <a:ea typeface="Cambria Math"/>
                          </a:rPr>
                          <m:t>𝑓</m:t>
                        </m:r>
                      </m:sub>
                    </m:sSub>
                    <m:r>
                      <a:rPr lang="en-US" altLang="ko-KR" b="0" i="1" smtClean="0">
                        <a:latin typeface="Cambria Math"/>
                        <a:ea typeface="Cambria Math"/>
                      </a:rPr>
                      <m:t>}</m:t>
                    </m:r>
                  </m:oMath>
                </a14:m>
                <a:endParaRPr lang="en-US" altLang="ko-KR" dirty="0"/>
              </a:p>
              <a:p>
                <a:pPr lvl="1"/>
                <a:r>
                  <a:rPr lang="en-US" altLang="ko-KR" dirty="0"/>
                  <a:t>Mapping the range of each attribute onto [0, 1] by replacing </a:t>
                </a:r>
                <a:r>
                  <a:rPr lang="en-US" altLang="ko-KR" i="1" dirty="0"/>
                  <a:t>i</a:t>
                </a:r>
                <a:r>
                  <a:rPr lang="en-US" altLang="ko-KR" dirty="0"/>
                  <a:t>-</a:t>
                </a:r>
                <a:r>
                  <a:rPr lang="en-US" altLang="ko-KR" dirty="0" err="1"/>
                  <a:t>th</a:t>
                </a:r>
                <a:r>
                  <a:rPr lang="en-US" altLang="ko-KR" dirty="0"/>
                  <a:t> object in the </a:t>
                </a:r>
                <a:r>
                  <a:rPr lang="en-US" altLang="ko-KR" i="1" dirty="0"/>
                  <a:t>f</a:t>
                </a:r>
                <a:r>
                  <a:rPr lang="en-US" altLang="ko-KR" dirty="0"/>
                  <a:t>-</a:t>
                </a:r>
                <a:r>
                  <a:rPr lang="en-US" altLang="ko-KR" dirty="0" err="1"/>
                  <a:t>th</a:t>
                </a:r>
                <a:r>
                  <a:rPr lang="en-US" altLang="ko-KR" dirty="0"/>
                  <a:t>attribute by</a:t>
                </a:r>
              </a:p>
              <a:p>
                <a:pPr lvl="3"/>
                <a:endParaRPr lang="en-US" altLang="ko-KR" i="1" dirty="0">
                  <a:latin typeface="Cambria Math"/>
                </a:endParaRPr>
              </a:p>
              <a:p>
                <a:pPr lvl="3"/>
                <a:endParaRPr lang="en-US" altLang="ko-KR" i="1" dirty="0">
                  <a:latin typeface="Cambria Math"/>
                </a:endParaRPr>
              </a:p>
              <a:p>
                <a:pPr lvl="1"/>
                <a:r>
                  <a:rPr lang="en-US" altLang="ko-KR" dirty="0"/>
                  <a:t>Computing the dissimilarity using the methods for numeric attributes</a:t>
                </a:r>
              </a:p>
              <a:p>
                <a:pPr lvl="1"/>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2"/>
                <a:stretch>
                  <a:fillRect l="-1037" t="-1129" r="-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p:cNvSpPr/>
              <p:nvPr/>
            </p:nvSpPr>
            <p:spPr>
              <a:xfrm>
                <a:off x="2843808" y="3429000"/>
                <a:ext cx="3456384" cy="705834"/>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altLang="ko-KR" sz="2000" i="1">
                          <a:latin typeface="Cambria Math"/>
                        </a:rPr>
                        <m:t>𝑧</m:t>
                      </m:r>
                      <m:r>
                        <a:rPr lang="en-US" altLang="ko-KR" sz="2000" i="1" baseline="-25000">
                          <a:latin typeface="Cambria Math"/>
                        </a:rPr>
                        <m:t>𝑖𝑓</m:t>
                      </m:r>
                      <m:r>
                        <a:rPr lang="en-US" altLang="ko-KR" sz="2000" i="1">
                          <a:latin typeface="Cambria Math"/>
                        </a:rPr>
                        <m:t>= </m:t>
                      </m:r>
                      <m:f>
                        <m:fPr>
                          <m:ctrlPr>
                            <a:rPr lang="en-US" altLang="ko-KR" sz="2000" i="1">
                              <a:latin typeface="Cambria Math" panose="02040503050406030204" pitchFamily="18" charset="0"/>
                            </a:rPr>
                          </m:ctrlPr>
                        </m:fPr>
                        <m:num>
                          <m:r>
                            <a:rPr lang="en-US" altLang="ko-KR" sz="2000" i="1">
                              <a:latin typeface="Cambria Math"/>
                            </a:rPr>
                            <m:t>𝑟</m:t>
                          </m:r>
                          <m:r>
                            <a:rPr lang="en-US" altLang="ko-KR" sz="2000" i="1" baseline="-25000">
                              <a:latin typeface="Cambria Math"/>
                            </a:rPr>
                            <m:t>𝑖𝑓</m:t>
                          </m:r>
                          <m:r>
                            <a:rPr lang="en-US" altLang="ko-KR" sz="2000" i="1">
                              <a:latin typeface="Cambria Math"/>
                            </a:rPr>
                            <m:t> −1</m:t>
                          </m:r>
                        </m:num>
                        <m:den>
                          <m:r>
                            <a:rPr lang="en-US" altLang="ko-KR" sz="2000" i="1">
                              <a:latin typeface="Cambria Math"/>
                            </a:rPr>
                            <m:t>𝑀</m:t>
                          </m:r>
                          <m:r>
                            <a:rPr lang="en-US" altLang="ko-KR" sz="2000" i="1" baseline="-25000">
                              <a:latin typeface="Cambria Math"/>
                            </a:rPr>
                            <m:t>𝑓</m:t>
                          </m:r>
                          <m:r>
                            <a:rPr lang="en-US" altLang="ko-KR" sz="2000" i="1">
                              <a:latin typeface="Cambria Math"/>
                            </a:rPr>
                            <m:t> −1</m:t>
                          </m:r>
                        </m:den>
                      </m:f>
                    </m:oMath>
                  </m:oMathPara>
                </a14:m>
                <a:endParaRPr lang="en-US" altLang="ko-KR" sz="2000" dirty="0"/>
              </a:p>
            </p:txBody>
          </p:sp>
        </mc:Choice>
        <mc:Fallback xmlns="">
          <p:sp>
            <p:nvSpPr>
              <p:cNvPr id="4" name="직사각형 3"/>
              <p:cNvSpPr>
                <a:spLocks noRot="1" noChangeAspect="1" noMove="1" noResize="1" noEditPoints="1" noAdjustHandles="1" noChangeArrowheads="1" noChangeShapeType="1" noTextEdit="1"/>
              </p:cNvSpPr>
              <p:nvPr/>
            </p:nvSpPr>
            <p:spPr>
              <a:xfrm>
                <a:off x="3791744" y="3429000"/>
                <a:ext cx="4608512" cy="705834"/>
              </a:xfrm>
              <a:prstGeom prst="rect">
                <a:avLst/>
              </a:prstGeom>
              <a:blipFill rotWithShape="1">
                <a:blip r:embed="rId3"/>
                <a:stretch>
                  <a:fillRect b="-17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13182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39395" y="0"/>
            <a:ext cx="10018713" cy="1752599"/>
          </a:xfrm>
        </p:spPr>
        <p:txBody>
          <a:bodyPr/>
          <a:lstStyle/>
          <a:p>
            <a:r>
              <a:rPr lang="en-US" altLang="ko-KR" dirty="0"/>
              <a:t>Contents</a:t>
            </a:r>
            <a:endParaRPr lang="ko-KR" altLang="en-US" dirty="0"/>
          </a:p>
        </p:txBody>
      </p:sp>
      <p:sp>
        <p:nvSpPr>
          <p:cNvPr id="3" name="내용 개체 틀 2"/>
          <p:cNvSpPr>
            <a:spLocks noGrp="1"/>
          </p:cNvSpPr>
          <p:nvPr>
            <p:ph idx="1"/>
          </p:nvPr>
        </p:nvSpPr>
        <p:spPr>
          <a:xfrm>
            <a:off x="1594480" y="2005979"/>
            <a:ext cx="10303737" cy="3899062"/>
          </a:xfrm>
        </p:spPr>
        <p:txBody>
          <a:bodyPr>
            <a:normAutofit fontScale="92500" lnSpcReduction="20000"/>
          </a:bodyPr>
          <a:lstStyle/>
          <a:p>
            <a:r>
              <a:rPr lang="en-US" altLang="ko-KR" dirty="0"/>
              <a:t>Types of Data Sets</a:t>
            </a:r>
          </a:p>
          <a:p>
            <a:endParaRPr lang="en-US" altLang="ko-KR" dirty="0"/>
          </a:p>
          <a:p>
            <a:r>
              <a:rPr lang="en-US" altLang="ko-KR" dirty="0"/>
              <a:t>Data Objects and Attribute Types</a:t>
            </a:r>
          </a:p>
          <a:p>
            <a:endParaRPr lang="en-US" altLang="ko-KR" dirty="0"/>
          </a:p>
          <a:p>
            <a:r>
              <a:rPr lang="en-US" altLang="ko-KR" dirty="0"/>
              <a:t>Basic Statistical Description of Data</a:t>
            </a:r>
          </a:p>
          <a:p>
            <a:endParaRPr lang="en-US" altLang="ko-KR" dirty="0"/>
          </a:p>
          <a:p>
            <a:r>
              <a:rPr lang="en-US" altLang="ko-KR" dirty="0"/>
              <a:t>Data Visualization Techniques</a:t>
            </a:r>
          </a:p>
          <a:p>
            <a:endParaRPr lang="en-US" altLang="ko-KR" dirty="0"/>
          </a:p>
          <a:p>
            <a:r>
              <a:rPr lang="en-US" altLang="ko-KR" dirty="0"/>
              <a:t>Data Similarity and Dissimilarity</a:t>
            </a:r>
            <a:endParaRPr lang="ko-KR" altLang="en-US" dirty="0"/>
          </a:p>
        </p:txBody>
      </p:sp>
      <p:sp>
        <p:nvSpPr>
          <p:cNvPr id="4" name="왼쪽 화살표 3"/>
          <p:cNvSpPr/>
          <p:nvPr/>
        </p:nvSpPr>
        <p:spPr>
          <a:xfrm>
            <a:off x="4844733" y="2122958"/>
            <a:ext cx="1536171" cy="360040"/>
          </a:xfrm>
          <a:prstGeom prst="leftArrow">
            <a:avLst>
              <a:gd name="adj1" fmla="val 50000"/>
              <a:gd name="adj2" fmla="val 607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24075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Cosine Similarity</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457200" y="1268760"/>
                <a:ext cx="8435280" cy="4857720"/>
              </a:xfrm>
            </p:spPr>
            <p:txBody>
              <a:bodyPr>
                <a:normAutofit fontScale="92500" lnSpcReduction="10000"/>
              </a:bodyPr>
              <a:lstStyle/>
              <a:p>
                <a:r>
                  <a:rPr lang="en-US" altLang="ko-KR" sz="2400" dirty="0"/>
                  <a:t>If </a:t>
                </a:r>
                <a14:m>
                  <m:oMath xmlns:m="http://schemas.openxmlformats.org/officeDocument/2006/math">
                    <m:r>
                      <a:rPr lang="en-US" altLang="ko-KR" sz="2400" i="1" dirty="0" smtClean="0">
                        <a:latin typeface="Cambria Math"/>
                      </a:rPr>
                      <m:t>𝑑</m:t>
                    </m:r>
                    <m:r>
                      <a:rPr lang="en-US" altLang="ko-KR" sz="2400" i="1" baseline="-25000" dirty="0">
                        <a:latin typeface="Cambria Math"/>
                      </a:rPr>
                      <m:t>1</m:t>
                    </m:r>
                  </m:oMath>
                </a14:m>
                <a:r>
                  <a:rPr lang="en-US" altLang="ko-KR" sz="2400" dirty="0"/>
                  <a:t>and </a:t>
                </a:r>
                <a14:m>
                  <m:oMath xmlns:m="http://schemas.openxmlformats.org/officeDocument/2006/math">
                    <m:r>
                      <a:rPr lang="en-US" altLang="ko-KR" sz="2400" i="1" dirty="0" smtClean="0">
                        <a:latin typeface="Cambria Math"/>
                      </a:rPr>
                      <m:t>𝑑</m:t>
                    </m:r>
                    <m:r>
                      <a:rPr lang="en-US" altLang="ko-KR" sz="2400" i="1" baseline="-25000" dirty="0">
                        <a:latin typeface="Cambria Math"/>
                      </a:rPr>
                      <m:t>2</m:t>
                    </m:r>
                  </m:oMath>
                </a14:m>
                <a:r>
                  <a:rPr lang="en-US" altLang="ko-KR" sz="2400" dirty="0"/>
                  <a:t>are two vectors (e.g., document vectors), </a:t>
                </a:r>
                <a:br>
                  <a:rPr lang="en-US" altLang="ko-KR" sz="2400" dirty="0"/>
                </a:br>
                <a14:m>
                  <m:oMath xmlns:m="http://schemas.openxmlformats.org/officeDocument/2006/math">
                    <m:r>
                      <m:rPr>
                        <m:sty m:val="p"/>
                      </m:rPr>
                      <a:rPr lang="en-US" altLang="ko-KR" sz="2400" i="1" dirty="0" smtClean="0">
                        <a:latin typeface="Cambria Math"/>
                      </a:rPr>
                      <m:t>cos</m:t>
                    </m:r>
                    <m:r>
                      <a:rPr lang="en-US" altLang="ko-KR" sz="2400" i="1" dirty="0" smtClean="0">
                        <a:latin typeface="Cambria Math"/>
                      </a:rPr>
                      <m:t>⁡(</m:t>
                    </m:r>
                    <m:r>
                      <a:rPr lang="en-US" altLang="ko-KR" sz="2400" i="1" dirty="0" smtClean="0">
                        <a:latin typeface="Cambria Math"/>
                      </a:rPr>
                      <m:t>𝑑</m:t>
                    </m:r>
                    <m:r>
                      <a:rPr lang="en-US" altLang="ko-KR" sz="2400" i="1" baseline="-25000" dirty="0" smtClean="0">
                        <a:latin typeface="Cambria Math"/>
                      </a:rPr>
                      <m:t>1</m:t>
                    </m:r>
                    <m:r>
                      <a:rPr lang="en-US" altLang="ko-KR" sz="2400" i="1" dirty="0">
                        <a:latin typeface="Cambria Math"/>
                      </a:rPr>
                      <m:t>, </m:t>
                    </m:r>
                    <m:r>
                      <a:rPr lang="en-US" altLang="ko-KR" sz="2400" i="1" dirty="0">
                        <a:latin typeface="Cambria Math"/>
                      </a:rPr>
                      <m:t>𝑑</m:t>
                    </m:r>
                    <m:r>
                      <a:rPr lang="en-US" altLang="ko-KR" sz="2400" i="1" baseline="-25000" dirty="0">
                        <a:latin typeface="Cambria Math"/>
                      </a:rPr>
                      <m:t>2</m:t>
                    </m:r>
                    <m:r>
                      <a:rPr lang="en-US" altLang="ko-KR" sz="2400" i="1" dirty="0">
                        <a:latin typeface="Cambria Math"/>
                      </a:rPr>
                      <m:t>) </m:t>
                    </m:r>
                    <m:r>
                      <a:rPr lang="en-US" altLang="ko-KR" sz="2400" i="1" dirty="0" smtClean="0">
                        <a:latin typeface="Cambria Math"/>
                      </a:rPr>
                      <m:t>= </m:t>
                    </m:r>
                    <m:f>
                      <m:fPr>
                        <m:ctrlPr>
                          <a:rPr lang="en-US" altLang="ko-KR" sz="2400" i="1" dirty="0" smtClean="0">
                            <a:latin typeface="Cambria Math" panose="02040503050406030204" pitchFamily="18" charset="0"/>
                          </a:rPr>
                        </m:ctrlPr>
                      </m:fPr>
                      <m:num>
                        <m:r>
                          <a:rPr lang="en-US" altLang="ko-KR" sz="2400" i="1" dirty="0">
                            <a:latin typeface="Cambria Math"/>
                          </a:rPr>
                          <m:t>𝑑</m:t>
                        </m:r>
                        <m:r>
                          <a:rPr lang="en-US" altLang="ko-KR" sz="2400" i="1" baseline="-25000" dirty="0">
                            <a:latin typeface="Cambria Math"/>
                          </a:rPr>
                          <m:t>1</m:t>
                        </m:r>
                        <m:r>
                          <a:rPr lang="en-US" altLang="ko-KR" sz="2400" i="1" dirty="0">
                            <a:latin typeface="Cambria Math"/>
                          </a:rPr>
                          <m:t> </m:t>
                        </m:r>
                        <m:r>
                          <a:rPr lang="en-US" altLang="ko-KR" sz="2400" i="1" dirty="0">
                            <a:latin typeface="Cambria Math"/>
                            <a:sym typeface="Symbol"/>
                          </a:rPr>
                          <m:t> </m:t>
                        </m:r>
                        <m:r>
                          <a:rPr lang="en-US" altLang="ko-KR" sz="2400" i="1" dirty="0">
                            <a:latin typeface="Cambria Math"/>
                          </a:rPr>
                          <m:t>𝑑</m:t>
                        </m:r>
                        <m:r>
                          <a:rPr lang="en-US" altLang="ko-KR" sz="2400" i="1" baseline="-25000" dirty="0">
                            <a:latin typeface="Cambria Math"/>
                          </a:rPr>
                          <m:t>2</m:t>
                        </m:r>
                      </m:num>
                      <m:den>
                        <m:r>
                          <a:rPr lang="en-US" altLang="ko-KR" sz="2400" i="1" dirty="0">
                            <a:latin typeface="Cambria Math"/>
                          </a:rPr>
                          <m:t>||</m:t>
                        </m:r>
                        <m:r>
                          <a:rPr lang="en-US" altLang="ko-KR" sz="2400" i="1" dirty="0">
                            <a:latin typeface="Cambria Math"/>
                          </a:rPr>
                          <m:t>𝑑</m:t>
                        </m:r>
                        <m:r>
                          <a:rPr lang="en-US" altLang="ko-KR" sz="2400" i="1" baseline="-25000" dirty="0">
                            <a:latin typeface="Cambria Math"/>
                          </a:rPr>
                          <m:t>1</m:t>
                        </m:r>
                        <m:r>
                          <a:rPr lang="en-US" altLang="ko-KR" sz="2400" i="1" dirty="0">
                            <a:latin typeface="Cambria Math"/>
                          </a:rPr>
                          <m:t>|| ||</m:t>
                        </m:r>
                        <m:r>
                          <a:rPr lang="en-US" altLang="ko-KR" sz="2400" i="1" dirty="0">
                            <a:latin typeface="Cambria Math"/>
                          </a:rPr>
                          <m:t>𝑑</m:t>
                        </m:r>
                        <m:r>
                          <a:rPr lang="en-US" altLang="ko-KR" sz="2400" i="1" baseline="-25000" dirty="0">
                            <a:latin typeface="Cambria Math"/>
                          </a:rPr>
                          <m:t>2</m:t>
                        </m:r>
                        <m:r>
                          <a:rPr lang="en-US" altLang="ko-KR" sz="2400" i="1" dirty="0">
                            <a:latin typeface="Cambria Math"/>
                          </a:rPr>
                          <m:t>||</m:t>
                        </m:r>
                      </m:den>
                    </m:f>
                  </m:oMath>
                </a14:m>
                <a:r>
                  <a:rPr lang="en-US" altLang="ko-KR" sz="2400" dirty="0"/>
                  <a:t>, where </a:t>
                </a:r>
                <a:r>
                  <a:rPr lang="en-US" altLang="ko-KR" sz="2400" dirty="0">
                    <a:sym typeface="Symbol"/>
                  </a:rPr>
                  <a:t></a:t>
                </a:r>
                <a:r>
                  <a:rPr lang="en-US" altLang="ko-KR" sz="2400" dirty="0"/>
                  <a:t> indicates vector dot product, and </a:t>
                </a:r>
                <a14:m>
                  <m:oMath xmlns:m="http://schemas.openxmlformats.org/officeDocument/2006/math">
                    <m:r>
                      <a:rPr lang="en-US" altLang="ko-KR" sz="2400" i="1" dirty="0">
                        <a:latin typeface="Cambria Math"/>
                      </a:rPr>
                      <m:t>||</m:t>
                    </m:r>
                    <m:r>
                      <a:rPr lang="en-US" altLang="ko-KR" sz="2400" i="1" dirty="0">
                        <a:latin typeface="Cambria Math"/>
                      </a:rPr>
                      <m:t>𝑑</m:t>
                    </m:r>
                    <m:r>
                      <a:rPr lang="en-US" altLang="ko-KR" sz="2400" i="1" dirty="0">
                        <a:latin typeface="Cambria Math"/>
                      </a:rPr>
                      <m:t>||</m:t>
                    </m:r>
                  </m:oMath>
                </a14:m>
                <a:r>
                  <a:rPr lang="en-US" altLang="ko-KR" sz="2400" dirty="0"/>
                  <a:t> is the length of a vector </a:t>
                </a:r>
                <a14:m>
                  <m:oMath xmlns:m="http://schemas.openxmlformats.org/officeDocument/2006/math">
                    <m:r>
                      <a:rPr lang="en-US" altLang="ko-KR" sz="2400" i="1" dirty="0">
                        <a:latin typeface="Cambria Math"/>
                      </a:rPr>
                      <m:t>𝑑</m:t>
                    </m:r>
                  </m:oMath>
                </a14:m>
                <a:endParaRPr lang="en-US" altLang="ko-KR" sz="2400" i="1" dirty="0"/>
              </a:p>
              <a:p>
                <a:pPr lvl="1"/>
                <a:r>
                  <a:rPr lang="en-US" altLang="ko-KR" sz="2000" dirty="0"/>
                  <a:t>e.g.</a:t>
                </a:r>
                <a:r>
                  <a:rPr lang="en-US" altLang="ko-KR" sz="2000" i="1" dirty="0"/>
                  <a:t>,</a:t>
                </a:r>
              </a:p>
              <a:p>
                <a:pPr lvl="1"/>
                <a:endParaRPr lang="en-US" altLang="ko-KR" dirty="0"/>
              </a:p>
              <a:p>
                <a:pPr lvl="1"/>
                <a:endParaRPr lang="en-US" altLang="ko-KR" dirty="0"/>
              </a:p>
              <a:p>
                <a:pPr lvl="2"/>
                <a:endParaRPr lang="en-US" altLang="ko-KR" dirty="0"/>
              </a:p>
              <a:p>
                <a:pPr lvl="2"/>
                <a:endParaRPr lang="en-US" altLang="ko-KR" dirty="0"/>
              </a:p>
              <a:p>
                <a:pPr marL="187325" lvl="1" indent="0">
                  <a:buNone/>
                </a:pPr>
                <a:r>
                  <a:rPr lang="en-US" altLang="ko-KR" sz="2000" i="1" dirty="0"/>
                  <a:t>d</a:t>
                </a:r>
                <a:r>
                  <a:rPr lang="en-US" altLang="ko-KR" sz="2000" i="1" baseline="-25000" dirty="0"/>
                  <a:t>1</a:t>
                </a:r>
                <a:r>
                  <a:rPr lang="en-US" altLang="ko-KR" sz="2000" dirty="0">
                    <a:sym typeface="Symbol"/>
                  </a:rPr>
                  <a:t></a:t>
                </a:r>
                <a:r>
                  <a:rPr lang="en-US" altLang="ko-KR" sz="2000" i="1" dirty="0"/>
                  <a:t>d</a:t>
                </a:r>
                <a:r>
                  <a:rPr lang="en-US" altLang="ko-KR" sz="2000" i="1" baseline="-25000" dirty="0"/>
                  <a:t>2</a:t>
                </a:r>
                <a:r>
                  <a:rPr lang="en-US" altLang="ko-KR" sz="2000" dirty="0"/>
                  <a:t> = 5*3+0*0+3*2+0*0+2*1+0*1+0*1+2*1+0*0+0*1 = 25</a:t>
                </a:r>
              </a:p>
              <a:p>
                <a:pPr marL="187325" lvl="1" indent="0">
                  <a:buNone/>
                </a:pPr>
                <a:r>
                  <a:rPr lang="en-US" altLang="ko-KR" sz="2000" dirty="0"/>
                  <a:t>||</a:t>
                </a:r>
                <a:r>
                  <a:rPr lang="en-US" altLang="ko-KR" sz="2000" i="1" dirty="0"/>
                  <a:t>d</a:t>
                </a:r>
                <a:r>
                  <a:rPr lang="en-US" altLang="ko-KR" sz="2000" i="1" baseline="-25000" dirty="0"/>
                  <a:t>1</a:t>
                </a:r>
                <a:r>
                  <a:rPr lang="en-US" altLang="ko-KR" sz="2000" dirty="0"/>
                  <a:t>|| = (5*5+0*0+3*3+0*0+2*2+0*0+0*0+2*2+0*0+0*0)</a:t>
                </a:r>
                <a:r>
                  <a:rPr lang="en-US" altLang="ko-KR" sz="2000" baseline="30000" dirty="0"/>
                  <a:t>0.5</a:t>
                </a:r>
                <a:r>
                  <a:rPr lang="en-US" altLang="ko-KR" sz="2000" dirty="0"/>
                  <a:t> = (42)</a:t>
                </a:r>
                <a:r>
                  <a:rPr lang="en-US" altLang="ko-KR" sz="2000" baseline="30000" dirty="0"/>
                  <a:t>0.5</a:t>
                </a:r>
                <a:r>
                  <a:rPr lang="en-US" altLang="ko-KR" sz="2000" dirty="0"/>
                  <a:t> = 6.481</a:t>
                </a:r>
              </a:p>
              <a:p>
                <a:pPr marL="187325" lvl="1" indent="0">
                  <a:buNone/>
                </a:pPr>
                <a:r>
                  <a:rPr lang="en-US" altLang="ko-KR" sz="2000" dirty="0"/>
                  <a:t>||</a:t>
                </a:r>
                <a:r>
                  <a:rPr lang="en-US" altLang="ko-KR" sz="2000" i="1" dirty="0"/>
                  <a:t>d</a:t>
                </a:r>
                <a:r>
                  <a:rPr lang="en-US" altLang="ko-KR" sz="2000" i="1" baseline="-25000" dirty="0"/>
                  <a:t>2</a:t>
                </a:r>
                <a:r>
                  <a:rPr lang="en-US" altLang="ko-KR" sz="2000" dirty="0"/>
                  <a:t>|| = (3*3+0*0+2*2+0*0+1*1+1*1+0*0+1*1+0*0+1*1)</a:t>
                </a:r>
                <a:r>
                  <a:rPr lang="en-US" altLang="ko-KR" sz="2000" baseline="30000" dirty="0"/>
                  <a:t>0.5</a:t>
                </a:r>
                <a:r>
                  <a:rPr lang="en-US" altLang="ko-KR" sz="2000" dirty="0"/>
                  <a:t> = (17)</a:t>
                </a:r>
                <a:r>
                  <a:rPr lang="en-US" altLang="ko-KR" sz="2000" baseline="30000" dirty="0"/>
                  <a:t>0.5</a:t>
                </a:r>
                <a:r>
                  <a:rPr lang="en-US" altLang="ko-KR" sz="2000" dirty="0"/>
                  <a:t> = 4.12</a:t>
                </a:r>
              </a:p>
              <a:p>
                <a:pPr marL="187325" lvl="1" indent="0">
                  <a:buNone/>
                </a:pPr>
                <a:r>
                  <a:rPr lang="en-US" altLang="ko-KR" sz="2000" dirty="0" err="1"/>
                  <a:t>cos</a:t>
                </a:r>
                <a:r>
                  <a:rPr lang="en-US" altLang="ko-KR" sz="2000" dirty="0"/>
                  <a:t>(</a:t>
                </a:r>
                <a:r>
                  <a:rPr lang="en-US" altLang="ko-KR" sz="2000" i="1" dirty="0"/>
                  <a:t>d</a:t>
                </a:r>
                <a:r>
                  <a:rPr lang="en-US" altLang="ko-KR" sz="2000" i="1" baseline="-25000" dirty="0"/>
                  <a:t>1</a:t>
                </a:r>
                <a:r>
                  <a:rPr lang="en-US" altLang="ko-KR" sz="2000" dirty="0"/>
                  <a:t>, </a:t>
                </a:r>
                <a:r>
                  <a:rPr lang="en-US" altLang="ko-KR" sz="2000" i="1" dirty="0"/>
                  <a:t>d</a:t>
                </a:r>
                <a:r>
                  <a:rPr lang="en-US" altLang="ko-KR" sz="2000" i="1" baseline="-25000" dirty="0"/>
                  <a:t>2</a:t>
                </a:r>
                <a:r>
                  <a:rPr lang="en-US" altLang="ko-KR" sz="2000" dirty="0"/>
                  <a:t>) = 0.94</a:t>
                </a:r>
              </a:p>
              <a:p>
                <a:pPr lvl="1"/>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457200" y="1268760"/>
                <a:ext cx="8435280" cy="4857720"/>
              </a:xfrm>
              <a:blipFill>
                <a:blip r:embed="rId2"/>
                <a:stretch>
                  <a:fillRect l="-1590" t="-6148"/>
                </a:stretch>
              </a:blipFill>
            </p:spPr>
            <p:txBody>
              <a:bodyPr/>
              <a:lstStyle/>
              <a:p>
                <a:r>
                  <a:rPr lang="en-GB">
                    <a:noFill/>
                  </a:rPr>
                  <a:t> </a:t>
                </a:r>
              </a:p>
            </p:txBody>
          </p:sp>
        </mc:Fallback>
      </mc:AlternateContent>
      <p:pic>
        <p:nvPicPr>
          <p:cNvPr id="4" name="Picture 4" descr="eq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403" y="3133328"/>
            <a:ext cx="10972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5761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61429" y="0"/>
            <a:ext cx="10018713" cy="1752599"/>
          </a:xfrm>
        </p:spPr>
        <p:txBody>
          <a:bodyPr/>
          <a:lstStyle/>
          <a:p>
            <a:r>
              <a:rPr lang="en-US" altLang="ko-KR" dirty="0"/>
              <a:t>Handling Mixed Types</a:t>
            </a:r>
            <a:endParaRPr lang="ko-KR" altLang="en-US" dirty="0"/>
          </a:p>
        </p:txBody>
      </p:sp>
      <p:sp>
        <p:nvSpPr>
          <p:cNvPr id="3" name="내용 개체 틀 2"/>
          <p:cNvSpPr>
            <a:spLocks noGrp="1"/>
          </p:cNvSpPr>
          <p:nvPr>
            <p:ph idx="1"/>
          </p:nvPr>
        </p:nvSpPr>
        <p:spPr>
          <a:xfrm>
            <a:off x="1484310" y="1730565"/>
            <a:ext cx="10018713" cy="3667700"/>
          </a:xfrm>
        </p:spPr>
        <p:txBody>
          <a:bodyPr/>
          <a:lstStyle/>
          <a:p>
            <a:r>
              <a:rPr lang="en-US" altLang="ko-KR" dirty="0"/>
              <a:t>Data objects are described by a </a:t>
            </a:r>
            <a:r>
              <a:rPr lang="en-US" altLang="ko-KR" b="1" dirty="0"/>
              <a:t>mixture</a:t>
            </a:r>
            <a:r>
              <a:rPr lang="en-US" altLang="ko-KR" dirty="0"/>
              <a:t> of attribute types: nominal, symmetric binary, asymmetric binary, numeric, and ordinal</a:t>
            </a:r>
          </a:p>
          <a:p>
            <a:endParaRPr lang="en-US" altLang="ko-KR" dirty="0"/>
          </a:p>
          <a:p>
            <a:r>
              <a:rPr lang="en-US" altLang="ko-KR" dirty="0"/>
              <a:t>The dissimilarity </a:t>
            </a:r>
            <a:r>
              <a:rPr lang="en-US" altLang="ko-KR" i="1" dirty="0"/>
              <a:t>d</a:t>
            </a:r>
            <a:r>
              <a:rPr lang="en-US" altLang="ko-KR" dirty="0"/>
              <a:t>(</a:t>
            </a:r>
            <a:r>
              <a:rPr lang="en-US" altLang="ko-KR" i="1" dirty="0"/>
              <a:t>i</a:t>
            </a:r>
            <a:r>
              <a:rPr lang="en-US" altLang="ko-KR" dirty="0"/>
              <a:t>, </a:t>
            </a:r>
            <a:r>
              <a:rPr lang="en-US" altLang="ko-KR" i="1" dirty="0"/>
              <a:t>j</a:t>
            </a:r>
            <a:r>
              <a:rPr lang="en-US" altLang="ko-KR" dirty="0"/>
              <a:t>) between two objects </a:t>
            </a:r>
            <a:r>
              <a:rPr lang="en-US" altLang="ko-KR" i="1" dirty="0"/>
              <a:t>i</a:t>
            </a:r>
            <a:r>
              <a:rPr lang="en-US" altLang="ko-KR" dirty="0"/>
              <a:t> and </a:t>
            </a:r>
            <a:r>
              <a:rPr lang="en-US" altLang="ko-KR" i="1" dirty="0"/>
              <a:t>j</a:t>
            </a:r>
            <a:r>
              <a:rPr lang="en-US" altLang="ko-KR" dirty="0"/>
              <a:t> is defined as a weighted sum of the distance for each attribute, where each distance is normalized into [0, 1]</a:t>
            </a:r>
          </a:p>
          <a:p>
            <a:endParaRPr lang="ko-KR" altLang="en-US" dirty="0"/>
          </a:p>
        </p:txBody>
      </p:sp>
      <p:graphicFrame>
        <p:nvGraphicFramePr>
          <p:cNvPr id="4" name="개체 3"/>
          <p:cNvGraphicFramePr>
            <a:graphicFrameLocks noChangeAspect="1"/>
          </p:cNvGraphicFramePr>
          <p:nvPr>
            <p:extLst>
              <p:ext uri="{D42A27DB-BD31-4B8C-83A1-F6EECF244321}">
                <p14:modId xmlns:p14="http://schemas.microsoft.com/office/powerpoint/2010/main" val="1006425133"/>
              </p:ext>
            </p:extLst>
          </p:nvPr>
        </p:nvGraphicFramePr>
        <p:xfrm>
          <a:off x="3565613" y="4676908"/>
          <a:ext cx="4983475" cy="1339232"/>
        </p:xfrm>
        <a:graphic>
          <a:graphicData uri="http://schemas.openxmlformats.org/presentationml/2006/ole">
            <mc:AlternateContent xmlns:mc="http://schemas.openxmlformats.org/markup-compatibility/2006">
              <mc:Choice xmlns:v="urn:schemas-microsoft-com:vml" Requires="v">
                <p:oleObj spid="_x0000_s16388" name="수식" r:id="rId3" imgW="2057400" imgH="736560" progId="Equation.3">
                  <p:embed/>
                </p:oleObj>
              </mc:Choice>
              <mc:Fallback>
                <p:oleObj name="수식" r:id="rId3" imgW="2057400" imgH="736560" progId="Equation.3">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613" y="4676908"/>
                        <a:ext cx="4983475" cy="1339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79073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1611" y="2204864"/>
            <a:ext cx="7008779" cy="1754326"/>
          </a:xfrm>
          <a:prstGeom prst="rect">
            <a:avLst/>
          </a:prstGeom>
          <a:noFill/>
        </p:spPr>
        <p:txBody>
          <a:bodyPr wrap="square" rtlCol="0">
            <a:spAutoFit/>
          </a:bodyPr>
          <a:lstStyle/>
          <a:p>
            <a:pPr algn="ctr"/>
            <a:r>
              <a:rPr lang="en-US" altLang="ko-KR" sz="6000" dirty="0"/>
              <a:t>Thank You!</a:t>
            </a:r>
          </a:p>
          <a:p>
            <a:pPr algn="ctr"/>
            <a:r>
              <a:rPr lang="en-US" altLang="ko-KR" sz="4800" dirty="0"/>
              <a:t>Any Questions?</a:t>
            </a:r>
            <a:endParaRPr lang="ko-KR" altLang="en-US" sz="4800" dirty="0"/>
          </a:p>
        </p:txBody>
      </p:sp>
    </p:spTree>
    <p:extLst>
      <p:ext uri="{BB962C8B-B14F-4D97-AF65-F5344CB8AC3E}">
        <p14:creationId xmlns:p14="http://schemas.microsoft.com/office/powerpoint/2010/main" val="50863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28379" y="0"/>
            <a:ext cx="10018713" cy="1752599"/>
          </a:xfrm>
        </p:spPr>
        <p:txBody>
          <a:bodyPr/>
          <a:lstStyle/>
          <a:p>
            <a:r>
              <a:rPr lang="en-US" altLang="ko-KR" dirty="0"/>
              <a:t>Types of Data Sets</a:t>
            </a:r>
            <a:endParaRPr lang="ko-KR" altLang="en-US" dirty="0"/>
          </a:p>
        </p:txBody>
      </p:sp>
      <p:sp>
        <p:nvSpPr>
          <p:cNvPr id="3" name="내용 개체 틀 2"/>
          <p:cNvSpPr>
            <a:spLocks noGrp="1"/>
          </p:cNvSpPr>
          <p:nvPr>
            <p:ph idx="1"/>
          </p:nvPr>
        </p:nvSpPr>
        <p:spPr>
          <a:xfrm>
            <a:off x="2666078" y="1586428"/>
            <a:ext cx="8912646" cy="5012675"/>
          </a:xfrm>
        </p:spPr>
        <p:txBody>
          <a:bodyPr>
            <a:normAutofit fontScale="70000" lnSpcReduction="20000"/>
          </a:bodyPr>
          <a:lstStyle/>
          <a:p>
            <a:r>
              <a:rPr lang="en-US" altLang="ko-KR" dirty="0"/>
              <a:t>Record data</a:t>
            </a:r>
          </a:p>
          <a:p>
            <a:pPr lvl="1"/>
            <a:r>
              <a:rPr lang="en-US" altLang="ko-KR" dirty="0"/>
              <a:t>Relational records</a:t>
            </a:r>
          </a:p>
          <a:p>
            <a:pPr lvl="1"/>
            <a:r>
              <a:rPr lang="en-US" altLang="ko-KR" dirty="0"/>
              <a:t>Data matrix</a:t>
            </a:r>
          </a:p>
          <a:p>
            <a:pPr lvl="1"/>
            <a:r>
              <a:rPr lang="en-US" altLang="ko-KR" dirty="0"/>
              <a:t>Document data</a:t>
            </a:r>
          </a:p>
          <a:p>
            <a:pPr lvl="1"/>
            <a:r>
              <a:rPr lang="en-US" altLang="ko-KR" dirty="0"/>
              <a:t>Transaction or market basket data</a:t>
            </a:r>
          </a:p>
          <a:p>
            <a:r>
              <a:rPr lang="en-US" altLang="ko-KR" dirty="0"/>
              <a:t>Graph data</a:t>
            </a:r>
          </a:p>
          <a:p>
            <a:pPr lvl="1"/>
            <a:r>
              <a:rPr lang="en-US" altLang="ko-KR" dirty="0"/>
              <a:t>World Wide Web</a:t>
            </a:r>
          </a:p>
          <a:p>
            <a:pPr lvl="1"/>
            <a:r>
              <a:rPr lang="en-US" altLang="ko-KR" dirty="0"/>
              <a:t>Social networks</a:t>
            </a:r>
          </a:p>
          <a:p>
            <a:pPr lvl="1"/>
            <a:r>
              <a:rPr lang="en-US" altLang="ko-KR" dirty="0"/>
              <a:t>Molecular structures</a:t>
            </a:r>
          </a:p>
          <a:p>
            <a:r>
              <a:rPr lang="en-US" altLang="ko-KR" dirty="0"/>
              <a:t>Ordered</a:t>
            </a:r>
          </a:p>
          <a:p>
            <a:pPr lvl="1"/>
            <a:r>
              <a:rPr lang="en-US" altLang="ko-KR" dirty="0"/>
              <a:t>Sequential data or temporal data</a:t>
            </a:r>
          </a:p>
          <a:p>
            <a:pPr lvl="1"/>
            <a:r>
              <a:rPr lang="en-US" altLang="ko-KR" dirty="0"/>
              <a:t>Time-series data</a:t>
            </a:r>
          </a:p>
          <a:p>
            <a:pPr lvl="1"/>
            <a:r>
              <a:rPr lang="en-US" altLang="ko-KR" dirty="0"/>
              <a:t>Genetic sequence data</a:t>
            </a:r>
          </a:p>
          <a:p>
            <a:pPr lvl="1"/>
            <a:r>
              <a:rPr lang="en-US" altLang="ko-KR" dirty="0"/>
              <a:t>Trajectory data</a:t>
            </a:r>
          </a:p>
          <a:p>
            <a:r>
              <a:rPr lang="en-US" altLang="ko-KR" dirty="0"/>
              <a:t>…</a:t>
            </a:r>
          </a:p>
          <a:p>
            <a:endParaRPr lang="ko-KR" altLang="en-US" dirty="0"/>
          </a:p>
        </p:txBody>
      </p:sp>
    </p:spTree>
    <p:extLst>
      <p:ext uri="{BB962C8B-B14F-4D97-AF65-F5344CB8AC3E}">
        <p14:creationId xmlns:p14="http://schemas.microsoft.com/office/powerpoint/2010/main" val="426232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83464" y="2746"/>
            <a:ext cx="10018713" cy="1752599"/>
          </a:xfrm>
        </p:spPr>
        <p:txBody>
          <a:bodyPr/>
          <a:lstStyle/>
          <a:p>
            <a:r>
              <a:rPr lang="en-US" altLang="ko-KR" dirty="0"/>
              <a:t>Relational Records</a:t>
            </a:r>
            <a:endParaRPr lang="ko-KR" altLang="en-US" dirty="0"/>
          </a:p>
        </p:txBody>
      </p:sp>
      <p:sp>
        <p:nvSpPr>
          <p:cNvPr id="3" name="내용 개체 틀 2"/>
          <p:cNvSpPr>
            <a:spLocks noGrp="1"/>
          </p:cNvSpPr>
          <p:nvPr>
            <p:ph idx="1"/>
          </p:nvPr>
        </p:nvSpPr>
        <p:spPr>
          <a:xfrm>
            <a:off x="2508881" y="5479976"/>
            <a:ext cx="9080866" cy="1207266"/>
          </a:xfrm>
        </p:spPr>
        <p:txBody>
          <a:bodyPr/>
          <a:lstStyle/>
          <a:p>
            <a:r>
              <a:rPr lang="en-US" altLang="ko-KR" dirty="0"/>
              <a:t>Data that consists of a collection of records, each of which consists of a fixed set of attributes </a:t>
            </a:r>
          </a:p>
          <a:p>
            <a:endParaRPr lang="ko-KR" altLang="en-US" dirty="0"/>
          </a:p>
        </p:txBody>
      </p:sp>
      <p:graphicFrame>
        <p:nvGraphicFramePr>
          <p:cNvPr id="4" name="개체 3"/>
          <p:cNvGraphicFramePr>
            <a:graphicFrameLocks noChangeAspect="1"/>
          </p:cNvGraphicFramePr>
          <p:nvPr>
            <p:extLst>
              <p:ext uri="{D42A27DB-BD31-4B8C-83A1-F6EECF244321}">
                <p14:modId xmlns:p14="http://schemas.microsoft.com/office/powerpoint/2010/main" val="3308712448"/>
              </p:ext>
            </p:extLst>
          </p:nvPr>
        </p:nvGraphicFramePr>
        <p:xfrm>
          <a:off x="4108986" y="1455548"/>
          <a:ext cx="4902812" cy="3925988"/>
        </p:xfrm>
        <a:graphic>
          <a:graphicData uri="http://schemas.openxmlformats.org/presentationml/2006/ole">
            <mc:AlternateContent xmlns:mc="http://schemas.openxmlformats.org/markup-compatibility/2006">
              <mc:Choice xmlns:v="urn:schemas-microsoft-com:vml" Requires="v">
                <p:oleObj spid="_x0000_s2052" name="Document" r:id="rId3" imgW="5391840" imgH="5768396" progId="">
                  <p:embed/>
                </p:oleObj>
              </mc:Choice>
              <mc:Fallback>
                <p:oleObj name="Document" r:id="rId3" imgW="5391840" imgH="5768396" progId="">
                  <p:embed/>
                  <p:pic>
                    <p:nvPicPr>
                      <p:cNvPr id="0" name="Picture 2" descr="r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986" y="1455548"/>
                        <a:ext cx="4902812" cy="392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5135894" y="197726"/>
            <a:ext cx="2208245" cy="369332"/>
          </a:xfrm>
          <a:prstGeom prst="rect">
            <a:avLst/>
          </a:prstGeom>
          <a:noFill/>
        </p:spPr>
        <p:txBody>
          <a:bodyPr wrap="square" rtlCol="0">
            <a:spAutoFit/>
          </a:bodyPr>
          <a:lstStyle/>
          <a:p>
            <a:r>
              <a:rPr lang="en-US" altLang="ko-KR" dirty="0"/>
              <a:t>Record Data</a:t>
            </a:r>
            <a:endParaRPr lang="ko-KR" altLang="en-US" dirty="0"/>
          </a:p>
        </p:txBody>
      </p:sp>
    </p:spTree>
    <p:extLst>
      <p:ext uri="{BB962C8B-B14F-4D97-AF65-F5344CB8AC3E}">
        <p14:creationId xmlns:p14="http://schemas.microsoft.com/office/powerpoint/2010/main" val="954965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templat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Template>
  <TotalTime>125</TotalTime>
  <Words>4002</Words>
  <Application>Microsoft Office PowerPoint</Application>
  <PresentationFormat>Widescreen</PresentationFormat>
  <Paragraphs>649</Paragraphs>
  <Slides>72</Slides>
  <Notes>6</Notes>
  <HiddenSlides>4</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8</vt:i4>
      </vt:variant>
      <vt:variant>
        <vt:lpstr>Slide Titles</vt:lpstr>
      </vt:variant>
      <vt:variant>
        <vt:i4>72</vt:i4>
      </vt:variant>
    </vt:vector>
  </HeadingPairs>
  <TitlesOfParts>
    <vt:vector size="92" baseType="lpstr">
      <vt:lpstr>맑은 고딕</vt:lpstr>
      <vt:lpstr>Arial</vt:lpstr>
      <vt:lpstr>Calibri</vt:lpstr>
      <vt:lpstr>Cambria Math</vt:lpstr>
      <vt:lpstr>Corbel</vt:lpstr>
      <vt:lpstr>굴림</vt:lpstr>
      <vt:lpstr>Helvetica</vt:lpstr>
      <vt:lpstr>HY엽서L</vt:lpstr>
      <vt:lpstr>Symbol</vt:lpstr>
      <vt:lpstr>Times New Roman</vt:lpstr>
      <vt:lpstr>Wingdings</vt:lpstr>
      <vt:lpstr>parallax-template</vt:lpstr>
      <vt:lpstr>Document</vt:lpstr>
      <vt:lpstr>Visio</vt:lpstr>
      <vt:lpstr>VISIO</vt:lpstr>
      <vt:lpstr>Microsoft Equation 3.0</vt:lpstr>
      <vt:lpstr>Equation</vt:lpstr>
      <vt:lpstr>수식</vt:lpstr>
      <vt:lpstr>Worksheet</vt:lpstr>
      <vt:lpstr>SmartDraw</vt:lpstr>
      <vt:lpstr>Getting to Know Your Data</vt:lpstr>
      <vt:lpstr>At the Beginning</vt:lpstr>
      <vt:lpstr>What am I looking at?</vt:lpstr>
      <vt:lpstr>Data is Beautiful but Complicated! </vt:lpstr>
      <vt:lpstr>Before and After! </vt:lpstr>
      <vt:lpstr>Lee vs. AlphaGo</vt:lpstr>
      <vt:lpstr>Contents</vt:lpstr>
      <vt:lpstr>Types of Data Sets</vt:lpstr>
      <vt:lpstr>Relational Records</vt:lpstr>
      <vt:lpstr>Data Matrix</vt:lpstr>
      <vt:lpstr>Document Data</vt:lpstr>
      <vt:lpstr>Transaction Data</vt:lpstr>
      <vt:lpstr>World Wide Web</vt:lpstr>
      <vt:lpstr>Social Network Data</vt:lpstr>
      <vt:lpstr>Molecular Structures</vt:lpstr>
      <vt:lpstr>Sequential Data</vt:lpstr>
      <vt:lpstr>Time-Series Data</vt:lpstr>
      <vt:lpstr>Genetic Sequence Data</vt:lpstr>
      <vt:lpstr>Trajectory Data</vt:lpstr>
      <vt:lpstr>Contents</vt:lpstr>
      <vt:lpstr>Data Objects</vt:lpstr>
      <vt:lpstr>Attributes</vt:lpstr>
      <vt:lpstr>Categorical Attribute Types</vt:lpstr>
      <vt:lpstr>Numeric Attribute Types</vt:lpstr>
      <vt:lpstr>Attributes Types and Possible Data Analysis</vt:lpstr>
      <vt:lpstr>Discrete vs. Continuous Attributes </vt:lpstr>
      <vt:lpstr>Contents</vt:lpstr>
      <vt:lpstr>Basic Statistical Descriptions of Data</vt:lpstr>
      <vt:lpstr>Measuring the Central Tendency</vt:lpstr>
      <vt:lpstr>Types of Measures</vt:lpstr>
      <vt:lpstr>Approximation of the Median</vt:lpstr>
      <vt:lpstr>Symmetric vs. Skewed Data</vt:lpstr>
      <vt:lpstr>Measuring the Dispersion of Data</vt:lpstr>
      <vt:lpstr>Quartile</vt:lpstr>
      <vt:lpstr>Graphic Displays of Basic Statistical Descriptions</vt:lpstr>
      <vt:lpstr>Box Plot</vt:lpstr>
      <vt:lpstr>Box Plot and Outlier</vt:lpstr>
      <vt:lpstr>Histogram (1/2)</vt:lpstr>
      <vt:lpstr>Histogram (2/2)</vt:lpstr>
      <vt:lpstr>Quantile Plot</vt:lpstr>
      <vt:lpstr>An Example of Quantile</vt:lpstr>
      <vt:lpstr>Quantile-Quantile Plot (1/2)</vt:lpstr>
      <vt:lpstr>Quantile-Quantile Plot (2/2)</vt:lpstr>
      <vt:lpstr>An Example of Q-Q Plots</vt:lpstr>
      <vt:lpstr>Scatter Plot</vt:lpstr>
      <vt:lpstr>Positively and Negatively Correlated Data</vt:lpstr>
      <vt:lpstr>Uncorrelated Data</vt:lpstr>
      <vt:lpstr>Contents</vt:lpstr>
      <vt:lpstr>Data Visualization</vt:lpstr>
      <vt:lpstr>Scopes</vt:lpstr>
      <vt:lpstr>Examples of Thematic Cartography (1/3)</vt:lpstr>
      <vt:lpstr>Examples of Thematic Cartography (2/3)</vt:lpstr>
      <vt:lpstr>Examples of Thematic Cartography (3/3)</vt:lpstr>
      <vt:lpstr>Interesting Examples of Data Visualization (1/2)</vt:lpstr>
      <vt:lpstr>Interesting Examples of Data Visualization (2/2)</vt:lpstr>
      <vt:lpstr>Discussion</vt:lpstr>
      <vt:lpstr>Contents</vt:lpstr>
      <vt:lpstr>Similarity and Dissimilarity</vt:lpstr>
      <vt:lpstr>Data Matrix and Dissimilarity Matrix</vt:lpstr>
      <vt:lpstr>Standardizing Numeric Data</vt:lpstr>
      <vt:lpstr>Z-score</vt:lpstr>
      <vt:lpstr>Dissimilarity between Nominal Attributes</vt:lpstr>
      <vt:lpstr>Dissimilarity between Binary Attributes (1/2)</vt:lpstr>
      <vt:lpstr>Dissimilarity between Binary Attributes (2/2)</vt:lpstr>
      <vt:lpstr>Distance on Numeric Attributes: Minkowski Distance</vt:lpstr>
      <vt:lpstr>Special Cases of Minkowski Distance</vt:lpstr>
      <vt:lpstr>Examples of the Minkowski Distance</vt:lpstr>
      <vt:lpstr>Common Properties of a Distance</vt:lpstr>
      <vt:lpstr>Dissimilarity between Ordinal Attributes</vt:lpstr>
      <vt:lpstr>Cosine Similarity</vt:lpstr>
      <vt:lpstr>Handling Mixed Types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Muzammal</dc:creator>
  <cp:lastModifiedBy>Muzammal Chaudhary</cp:lastModifiedBy>
  <cp:revision>23</cp:revision>
  <cp:lastPrinted>2016-11-22T06:05:56Z</cp:lastPrinted>
  <dcterms:created xsi:type="dcterms:W3CDTF">2016-08-23T10:37:34Z</dcterms:created>
  <dcterms:modified xsi:type="dcterms:W3CDTF">2017-02-15T12:11:54Z</dcterms:modified>
</cp:coreProperties>
</file>